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96" r:id="rId3"/>
  </p:sldMasterIdLst>
  <p:notesMasterIdLst>
    <p:notesMasterId r:id="rId71"/>
  </p:notesMasterIdLst>
  <p:sldIdLst>
    <p:sldId id="1994" r:id="rId4"/>
    <p:sldId id="1726" r:id="rId5"/>
    <p:sldId id="1995" r:id="rId6"/>
    <p:sldId id="1284" r:id="rId7"/>
    <p:sldId id="1958" r:id="rId8"/>
    <p:sldId id="1908" r:id="rId9"/>
    <p:sldId id="363" r:id="rId10"/>
    <p:sldId id="1961" r:id="rId11"/>
    <p:sldId id="262" r:id="rId12"/>
    <p:sldId id="367" r:id="rId13"/>
    <p:sldId id="387" r:id="rId14"/>
    <p:sldId id="388" r:id="rId15"/>
    <p:sldId id="389" r:id="rId16"/>
    <p:sldId id="431" r:id="rId17"/>
    <p:sldId id="1979" r:id="rId18"/>
    <p:sldId id="1980" r:id="rId19"/>
    <p:sldId id="2081" r:id="rId20"/>
    <p:sldId id="2080" r:id="rId21"/>
    <p:sldId id="2076" r:id="rId22"/>
    <p:sldId id="1996" r:id="rId23"/>
    <p:sldId id="2053" r:id="rId24"/>
    <p:sldId id="2003" r:id="rId25"/>
    <p:sldId id="2054" r:id="rId26"/>
    <p:sldId id="2055" r:id="rId27"/>
    <p:sldId id="2000" r:id="rId28"/>
    <p:sldId id="2077" r:id="rId29"/>
    <p:sldId id="2006" r:id="rId30"/>
    <p:sldId id="2012" r:id="rId31"/>
    <p:sldId id="2011" r:id="rId32"/>
    <p:sldId id="2083" r:id="rId33"/>
    <p:sldId id="2008" r:id="rId34"/>
    <p:sldId id="2009" r:id="rId35"/>
    <p:sldId id="2010" r:id="rId36"/>
    <p:sldId id="2013" r:id="rId37"/>
    <p:sldId id="2014" r:id="rId38"/>
    <p:sldId id="2015" r:id="rId39"/>
    <p:sldId id="2016" r:id="rId40"/>
    <p:sldId id="2017" r:id="rId41"/>
    <p:sldId id="2018" r:id="rId42"/>
    <p:sldId id="2019" r:id="rId43"/>
    <p:sldId id="2020" r:id="rId44"/>
    <p:sldId id="2021" r:id="rId45"/>
    <p:sldId id="2022" r:id="rId46"/>
    <p:sldId id="2023" r:id="rId47"/>
    <p:sldId id="2024" r:id="rId48"/>
    <p:sldId id="2025" r:id="rId49"/>
    <p:sldId id="2026" r:id="rId50"/>
    <p:sldId id="2056" r:id="rId51"/>
    <p:sldId id="2057" r:id="rId52"/>
    <p:sldId id="2058" r:id="rId53"/>
    <p:sldId id="2059" r:id="rId54"/>
    <p:sldId id="2060" r:id="rId55"/>
    <p:sldId id="2061" r:id="rId56"/>
    <p:sldId id="2062" r:id="rId57"/>
    <p:sldId id="2063" r:id="rId58"/>
    <p:sldId id="2064" r:id="rId59"/>
    <p:sldId id="2065" r:id="rId60"/>
    <p:sldId id="2066" r:id="rId61"/>
    <p:sldId id="2067" r:id="rId62"/>
    <p:sldId id="2068" r:id="rId63"/>
    <p:sldId id="2069" r:id="rId64"/>
    <p:sldId id="2070" r:id="rId65"/>
    <p:sldId id="2071" r:id="rId66"/>
    <p:sldId id="2072" r:id="rId67"/>
    <p:sldId id="2073" r:id="rId68"/>
    <p:sldId id="2074" r:id="rId69"/>
    <p:sldId id="2075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0492" autoAdjust="0"/>
  </p:normalViewPr>
  <p:slideViewPr>
    <p:cSldViewPr snapToGrid="0">
      <p:cViewPr varScale="1">
        <p:scale>
          <a:sx n="92" d="100"/>
          <a:sy n="92" d="100"/>
        </p:scale>
        <p:origin x="132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400" dirty="0"/>
            <a:t>Step 1: function with unknown               </a:t>
          </a:r>
          <a:endParaRPr lang="zh-TW" altLang="en-US" sz="24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400" dirty="0"/>
            <a:t>Step 2: define loss from training data</a:t>
          </a:r>
          <a:endParaRPr lang="zh-TW" altLang="en-US" sz="24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400" dirty="0"/>
            <a:t>Step 3: optimization </a:t>
          </a:r>
          <a:endParaRPr lang="zh-TW" altLang="en-US" sz="24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8540DF-FD49-4215-991C-C7B2A2E10D35}" type="pres">
      <dgm:prSet presAssocID="{E857221A-734F-4396-A642-04F985B7D590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FCAC1A52-7A03-424B-8708-40DF70DCEBE1}" type="pres">
      <dgm:prSet presAssocID="{E857221A-734F-4396-A642-04F985B7D590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576B2E-DB43-49F5-8A31-D5CBF5F78EEC}" type="pres">
      <dgm:prSet presAssocID="{D60C5607-81DE-4CC8-91B3-C56E5666A49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FFABC42-5BE3-4E33-A2BE-582BDAFB0BDF}" type="pres">
      <dgm:prSet presAssocID="{D60C5607-81DE-4CC8-91B3-C56E5666A49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00715266-B18B-4BE1-9174-6113EFB44399}" type="presOf" srcId="{D60C5607-81DE-4CC8-91B3-C56E5666A49F}" destId="{75576B2E-DB43-49F5-8A31-D5CBF5F78EEC}" srcOrd="0" destOrd="0" presId="urn:microsoft.com/office/officeart/2005/8/layout/process1"/>
    <dgm:cxn modelId="{5B1BA3AF-BDD8-41E0-BDCC-37EC1B5194FD}" type="presOf" srcId="{7ABBEAF7-C373-4176-BC82-DCCB6D5E3E26}" destId="{A491758C-84A6-4A4D-888E-93118B4129B4}" srcOrd="0" destOrd="0" presId="urn:microsoft.com/office/officeart/2005/8/layout/process1"/>
    <dgm:cxn modelId="{A37A0B1A-00E7-4C70-8103-1C775294D3D8}" type="presOf" srcId="{D60C5607-81DE-4CC8-91B3-C56E5666A49F}" destId="{1FFABC42-5BE3-4E33-A2BE-582BDAFB0BDF}" srcOrd="1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769A87B7-F863-4C52-95A3-ACAA11FA0475}" type="presOf" srcId="{801111EC-7761-4006-9B8D-BDD3478D6A0C}" destId="{CFEBD105-9F67-4F60-B070-C671AE93A28A}" srcOrd="0" destOrd="0" presId="urn:microsoft.com/office/officeart/2005/8/layout/process1"/>
    <dgm:cxn modelId="{63A5A836-EE3A-4A02-843E-7E2B0545A95A}" type="presOf" srcId="{380F6D09-15D5-4E2B-BF8A-CECE4B7C4A20}" destId="{2C9E42A7-D692-4DEF-A008-68C3A4D1516E}" srcOrd="0" destOrd="0" presId="urn:microsoft.com/office/officeart/2005/8/layout/process1"/>
    <dgm:cxn modelId="{44DFC4EB-7BC1-494C-B525-CF0D4617D30F}" type="presOf" srcId="{680F7195-4FD3-481E-8A2B-5AD54C8280AB}" destId="{B28036AB-B71B-48DE-97C4-D287BC3BE7AC}" srcOrd="0" destOrd="0" presId="urn:microsoft.com/office/officeart/2005/8/layout/process1"/>
    <dgm:cxn modelId="{238F02FA-14AB-4280-8039-AA1E647ADBB1}" type="presOf" srcId="{E857221A-734F-4396-A642-04F985B7D590}" destId="{888540DF-FD49-4215-991C-C7B2A2E10D35}" srcOrd="0" destOrd="0" presId="urn:microsoft.com/office/officeart/2005/8/layout/process1"/>
    <dgm:cxn modelId="{E1C8F235-DEC7-4E67-9E1A-302BF758F91B}" type="presOf" srcId="{E857221A-734F-4396-A642-04F985B7D590}" destId="{FCAC1A52-7A03-424B-8708-40DF70DCEBE1}" srcOrd="1" destOrd="0" presId="urn:microsoft.com/office/officeart/2005/8/layout/process1"/>
    <dgm:cxn modelId="{03AD4ACB-F85B-4E6D-9F93-5D0F92DFEDD0}" type="presParOf" srcId="{A491758C-84A6-4A4D-888E-93118B4129B4}" destId="{CFEBD105-9F67-4F60-B070-C671AE93A28A}" srcOrd="0" destOrd="0" presId="urn:microsoft.com/office/officeart/2005/8/layout/process1"/>
    <dgm:cxn modelId="{F883CEE1-EC0C-41F7-B566-28DD8953F35A}" type="presParOf" srcId="{A491758C-84A6-4A4D-888E-93118B4129B4}" destId="{888540DF-FD49-4215-991C-C7B2A2E10D35}" srcOrd="1" destOrd="0" presId="urn:microsoft.com/office/officeart/2005/8/layout/process1"/>
    <dgm:cxn modelId="{BB177348-0696-4E89-8AB3-2D7E1D52245D}" type="presParOf" srcId="{888540DF-FD49-4215-991C-C7B2A2E10D35}" destId="{FCAC1A52-7A03-424B-8708-40DF70DCEBE1}" srcOrd="0" destOrd="0" presId="urn:microsoft.com/office/officeart/2005/8/layout/process1"/>
    <dgm:cxn modelId="{A94F14FD-C68C-42AD-BEB4-8A6002D6ACD5}" type="presParOf" srcId="{A491758C-84A6-4A4D-888E-93118B4129B4}" destId="{2C9E42A7-D692-4DEF-A008-68C3A4D1516E}" srcOrd="2" destOrd="0" presId="urn:microsoft.com/office/officeart/2005/8/layout/process1"/>
    <dgm:cxn modelId="{AD5D80CC-BE81-4DB5-A792-966A901A446E}" type="presParOf" srcId="{A491758C-84A6-4A4D-888E-93118B4129B4}" destId="{75576B2E-DB43-49F5-8A31-D5CBF5F78EEC}" srcOrd="3" destOrd="0" presId="urn:microsoft.com/office/officeart/2005/8/layout/process1"/>
    <dgm:cxn modelId="{7B3A0548-4294-4BD5-AF05-18B50E7F5FE3}" type="presParOf" srcId="{75576B2E-DB43-49F5-8A31-D5CBF5F78EEC}" destId="{1FFABC42-5BE3-4E33-A2BE-582BDAFB0BDF}" srcOrd="0" destOrd="0" presId="urn:microsoft.com/office/officeart/2005/8/layout/process1"/>
    <dgm:cxn modelId="{733EFC28-CB6B-4DCE-9576-693B4CE3C923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400" dirty="0"/>
            <a:t>Step 1: function with unknown               </a:t>
          </a:r>
          <a:endParaRPr lang="zh-TW" altLang="en-US" sz="24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400" dirty="0"/>
            <a:t>Step 2: define loss from training data</a:t>
          </a:r>
          <a:endParaRPr lang="zh-TW" altLang="en-US" sz="24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400" dirty="0"/>
            <a:t>Step 3: optimization </a:t>
          </a:r>
          <a:endParaRPr lang="zh-TW" altLang="en-US" sz="24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8540DF-FD49-4215-991C-C7B2A2E10D35}" type="pres">
      <dgm:prSet presAssocID="{E857221A-734F-4396-A642-04F985B7D590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FCAC1A52-7A03-424B-8708-40DF70DCEBE1}" type="pres">
      <dgm:prSet presAssocID="{E857221A-734F-4396-A642-04F985B7D590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576B2E-DB43-49F5-8A31-D5CBF5F78EEC}" type="pres">
      <dgm:prSet presAssocID="{D60C5607-81DE-4CC8-91B3-C56E5666A49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FFABC42-5BE3-4E33-A2BE-582BDAFB0BDF}" type="pres">
      <dgm:prSet presAssocID="{D60C5607-81DE-4CC8-91B3-C56E5666A49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00715266-B18B-4BE1-9174-6113EFB44399}" type="presOf" srcId="{D60C5607-81DE-4CC8-91B3-C56E5666A49F}" destId="{75576B2E-DB43-49F5-8A31-D5CBF5F78EEC}" srcOrd="0" destOrd="0" presId="urn:microsoft.com/office/officeart/2005/8/layout/process1"/>
    <dgm:cxn modelId="{5B1BA3AF-BDD8-41E0-BDCC-37EC1B5194FD}" type="presOf" srcId="{7ABBEAF7-C373-4176-BC82-DCCB6D5E3E26}" destId="{A491758C-84A6-4A4D-888E-93118B4129B4}" srcOrd="0" destOrd="0" presId="urn:microsoft.com/office/officeart/2005/8/layout/process1"/>
    <dgm:cxn modelId="{A37A0B1A-00E7-4C70-8103-1C775294D3D8}" type="presOf" srcId="{D60C5607-81DE-4CC8-91B3-C56E5666A49F}" destId="{1FFABC42-5BE3-4E33-A2BE-582BDAFB0BDF}" srcOrd="1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769A87B7-F863-4C52-95A3-ACAA11FA0475}" type="presOf" srcId="{801111EC-7761-4006-9B8D-BDD3478D6A0C}" destId="{CFEBD105-9F67-4F60-B070-C671AE93A28A}" srcOrd="0" destOrd="0" presId="urn:microsoft.com/office/officeart/2005/8/layout/process1"/>
    <dgm:cxn modelId="{63A5A836-EE3A-4A02-843E-7E2B0545A95A}" type="presOf" srcId="{380F6D09-15D5-4E2B-BF8A-CECE4B7C4A20}" destId="{2C9E42A7-D692-4DEF-A008-68C3A4D1516E}" srcOrd="0" destOrd="0" presId="urn:microsoft.com/office/officeart/2005/8/layout/process1"/>
    <dgm:cxn modelId="{44DFC4EB-7BC1-494C-B525-CF0D4617D30F}" type="presOf" srcId="{680F7195-4FD3-481E-8A2B-5AD54C8280AB}" destId="{B28036AB-B71B-48DE-97C4-D287BC3BE7AC}" srcOrd="0" destOrd="0" presId="urn:microsoft.com/office/officeart/2005/8/layout/process1"/>
    <dgm:cxn modelId="{238F02FA-14AB-4280-8039-AA1E647ADBB1}" type="presOf" srcId="{E857221A-734F-4396-A642-04F985B7D590}" destId="{888540DF-FD49-4215-991C-C7B2A2E10D35}" srcOrd="0" destOrd="0" presId="urn:microsoft.com/office/officeart/2005/8/layout/process1"/>
    <dgm:cxn modelId="{E1C8F235-DEC7-4E67-9E1A-302BF758F91B}" type="presOf" srcId="{E857221A-734F-4396-A642-04F985B7D590}" destId="{FCAC1A52-7A03-424B-8708-40DF70DCEBE1}" srcOrd="1" destOrd="0" presId="urn:microsoft.com/office/officeart/2005/8/layout/process1"/>
    <dgm:cxn modelId="{03AD4ACB-F85B-4E6D-9F93-5D0F92DFEDD0}" type="presParOf" srcId="{A491758C-84A6-4A4D-888E-93118B4129B4}" destId="{CFEBD105-9F67-4F60-B070-C671AE93A28A}" srcOrd="0" destOrd="0" presId="urn:microsoft.com/office/officeart/2005/8/layout/process1"/>
    <dgm:cxn modelId="{F883CEE1-EC0C-41F7-B566-28DD8953F35A}" type="presParOf" srcId="{A491758C-84A6-4A4D-888E-93118B4129B4}" destId="{888540DF-FD49-4215-991C-C7B2A2E10D35}" srcOrd="1" destOrd="0" presId="urn:microsoft.com/office/officeart/2005/8/layout/process1"/>
    <dgm:cxn modelId="{BB177348-0696-4E89-8AB3-2D7E1D52245D}" type="presParOf" srcId="{888540DF-FD49-4215-991C-C7B2A2E10D35}" destId="{FCAC1A52-7A03-424B-8708-40DF70DCEBE1}" srcOrd="0" destOrd="0" presId="urn:microsoft.com/office/officeart/2005/8/layout/process1"/>
    <dgm:cxn modelId="{A94F14FD-C68C-42AD-BEB4-8A6002D6ACD5}" type="presParOf" srcId="{A491758C-84A6-4A4D-888E-93118B4129B4}" destId="{2C9E42A7-D692-4DEF-A008-68C3A4D1516E}" srcOrd="2" destOrd="0" presId="urn:microsoft.com/office/officeart/2005/8/layout/process1"/>
    <dgm:cxn modelId="{AD5D80CC-BE81-4DB5-A792-966A901A446E}" type="presParOf" srcId="{A491758C-84A6-4A4D-888E-93118B4129B4}" destId="{75576B2E-DB43-49F5-8A31-D5CBF5F78EEC}" srcOrd="3" destOrd="0" presId="urn:microsoft.com/office/officeart/2005/8/layout/process1"/>
    <dgm:cxn modelId="{7B3A0548-4294-4BD5-AF05-18B50E7F5FE3}" type="presParOf" srcId="{75576B2E-DB43-49F5-8A31-D5CBF5F78EEC}" destId="{1FFABC42-5BE3-4E33-A2BE-582BDAFB0BDF}" srcOrd="0" destOrd="0" presId="urn:microsoft.com/office/officeart/2005/8/layout/process1"/>
    <dgm:cxn modelId="{733EFC28-CB6B-4DCE-9576-693B4CE3C923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000" dirty="0"/>
            <a:t>Step 1: function with </a:t>
          </a:r>
          <a:r>
            <a:rPr lang="en-US" altLang="zh-TW" sz="2000" dirty="0" smtClean="0"/>
            <a:t>unknown parameters               </a:t>
          </a:r>
          <a:endParaRPr lang="zh-TW" altLang="en-US" sz="20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000" dirty="0"/>
            <a:t>Step 2: define loss from training data</a:t>
          </a:r>
          <a:endParaRPr lang="zh-TW" altLang="en-US" sz="20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000" dirty="0"/>
            <a:t>Step 3: optimization </a:t>
          </a:r>
          <a:endParaRPr lang="zh-TW" altLang="en-US" sz="20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8540DF-FD49-4215-991C-C7B2A2E10D35}" type="pres">
      <dgm:prSet presAssocID="{E857221A-734F-4396-A642-04F985B7D590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FCAC1A52-7A03-424B-8708-40DF70DCEBE1}" type="pres">
      <dgm:prSet presAssocID="{E857221A-734F-4396-A642-04F985B7D590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576B2E-DB43-49F5-8A31-D5CBF5F78EEC}" type="pres">
      <dgm:prSet presAssocID="{D60C5607-81DE-4CC8-91B3-C56E5666A49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FFABC42-5BE3-4E33-A2BE-582BDAFB0BDF}" type="pres">
      <dgm:prSet presAssocID="{D60C5607-81DE-4CC8-91B3-C56E5666A49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00715266-B18B-4BE1-9174-6113EFB44399}" type="presOf" srcId="{D60C5607-81DE-4CC8-91B3-C56E5666A49F}" destId="{75576B2E-DB43-49F5-8A31-D5CBF5F78EEC}" srcOrd="0" destOrd="0" presId="urn:microsoft.com/office/officeart/2005/8/layout/process1"/>
    <dgm:cxn modelId="{5B1BA3AF-BDD8-41E0-BDCC-37EC1B5194FD}" type="presOf" srcId="{7ABBEAF7-C373-4176-BC82-DCCB6D5E3E26}" destId="{A491758C-84A6-4A4D-888E-93118B4129B4}" srcOrd="0" destOrd="0" presId="urn:microsoft.com/office/officeart/2005/8/layout/process1"/>
    <dgm:cxn modelId="{A37A0B1A-00E7-4C70-8103-1C775294D3D8}" type="presOf" srcId="{D60C5607-81DE-4CC8-91B3-C56E5666A49F}" destId="{1FFABC42-5BE3-4E33-A2BE-582BDAFB0BDF}" srcOrd="1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769A87B7-F863-4C52-95A3-ACAA11FA0475}" type="presOf" srcId="{801111EC-7761-4006-9B8D-BDD3478D6A0C}" destId="{CFEBD105-9F67-4F60-B070-C671AE93A28A}" srcOrd="0" destOrd="0" presId="urn:microsoft.com/office/officeart/2005/8/layout/process1"/>
    <dgm:cxn modelId="{63A5A836-EE3A-4A02-843E-7E2B0545A95A}" type="presOf" srcId="{380F6D09-15D5-4E2B-BF8A-CECE4B7C4A20}" destId="{2C9E42A7-D692-4DEF-A008-68C3A4D1516E}" srcOrd="0" destOrd="0" presId="urn:microsoft.com/office/officeart/2005/8/layout/process1"/>
    <dgm:cxn modelId="{44DFC4EB-7BC1-494C-B525-CF0D4617D30F}" type="presOf" srcId="{680F7195-4FD3-481E-8A2B-5AD54C8280AB}" destId="{B28036AB-B71B-48DE-97C4-D287BC3BE7AC}" srcOrd="0" destOrd="0" presId="urn:microsoft.com/office/officeart/2005/8/layout/process1"/>
    <dgm:cxn modelId="{238F02FA-14AB-4280-8039-AA1E647ADBB1}" type="presOf" srcId="{E857221A-734F-4396-A642-04F985B7D590}" destId="{888540DF-FD49-4215-991C-C7B2A2E10D35}" srcOrd="0" destOrd="0" presId="urn:microsoft.com/office/officeart/2005/8/layout/process1"/>
    <dgm:cxn modelId="{E1C8F235-DEC7-4E67-9E1A-302BF758F91B}" type="presOf" srcId="{E857221A-734F-4396-A642-04F985B7D590}" destId="{FCAC1A52-7A03-424B-8708-40DF70DCEBE1}" srcOrd="1" destOrd="0" presId="urn:microsoft.com/office/officeart/2005/8/layout/process1"/>
    <dgm:cxn modelId="{03AD4ACB-F85B-4E6D-9F93-5D0F92DFEDD0}" type="presParOf" srcId="{A491758C-84A6-4A4D-888E-93118B4129B4}" destId="{CFEBD105-9F67-4F60-B070-C671AE93A28A}" srcOrd="0" destOrd="0" presId="urn:microsoft.com/office/officeart/2005/8/layout/process1"/>
    <dgm:cxn modelId="{F883CEE1-EC0C-41F7-B566-28DD8953F35A}" type="presParOf" srcId="{A491758C-84A6-4A4D-888E-93118B4129B4}" destId="{888540DF-FD49-4215-991C-C7B2A2E10D35}" srcOrd="1" destOrd="0" presId="urn:microsoft.com/office/officeart/2005/8/layout/process1"/>
    <dgm:cxn modelId="{BB177348-0696-4E89-8AB3-2D7E1D52245D}" type="presParOf" srcId="{888540DF-FD49-4215-991C-C7B2A2E10D35}" destId="{FCAC1A52-7A03-424B-8708-40DF70DCEBE1}" srcOrd="0" destOrd="0" presId="urn:microsoft.com/office/officeart/2005/8/layout/process1"/>
    <dgm:cxn modelId="{A94F14FD-C68C-42AD-BEB4-8A6002D6ACD5}" type="presParOf" srcId="{A491758C-84A6-4A4D-888E-93118B4129B4}" destId="{2C9E42A7-D692-4DEF-A008-68C3A4D1516E}" srcOrd="2" destOrd="0" presId="urn:microsoft.com/office/officeart/2005/8/layout/process1"/>
    <dgm:cxn modelId="{AD5D80CC-BE81-4DB5-A792-966A901A446E}" type="presParOf" srcId="{A491758C-84A6-4A4D-888E-93118B4129B4}" destId="{75576B2E-DB43-49F5-8A31-D5CBF5F78EEC}" srcOrd="3" destOrd="0" presId="urn:microsoft.com/office/officeart/2005/8/layout/process1"/>
    <dgm:cxn modelId="{7B3A0548-4294-4BD5-AF05-18B50E7F5FE3}" type="presParOf" srcId="{75576B2E-DB43-49F5-8A31-D5CBF5F78EEC}" destId="{1FFABC42-5BE3-4E33-A2BE-582BDAFB0BDF}" srcOrd="0" destOrd="0" presId="urn:microsoft.com/office/officeart/2005/8/layout/process1"/>
    <dgm:cxn modelId="{733EFC28-CB6B-4DCE-9576-693B4CE3C923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400" dirty="0"/>
            <a:t>Step 1: function with unknown               </a:t>
          </a:r>
          <a:endParaRPr lang="zh-TW" altLang="en-US" sz="24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400" dirty="0"/>
            <a:t>Step 2: define loss from training data</a:t>
          </a:r>
          <a:endParaRPr lang="zh-TW" altLang="en-US" sz="24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400" dirty="0"/>
            <a:t>Step 3: optimization </a:t>
          </a:r>
          <a:endParaRPr lang="zh-TW" altLang="en-US" sz="24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8540DF-FD49-4215-991C-C7B2A2E10D35}" type="pres">
      <dgm:prSet presAssocID="{E857221A-734F-4396-A642-04F985B7D590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FCAC1A52-7A03-424B-8708-40DF70DCEBE1}" type="pres">
      <dgm:prSet presAssocID="{E857221A-734F-4396-A642-04F985B7D590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576B2E-DB43-49F5-8A31-D5CBF5F78EEC}" type="pres">
      <dgm:prSet presAssocID="{D60C5607-81DE-4CC8-91B3-C56E5666A49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FFABC42-5BE3-4E33-A2BE-582BDAFB0BDF}" type="pres">
      <dgm:prSet presAssocID="{D60C5607-81DE-4CC8-91B3-C56E5666A49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8B6F4B8A-0DCE-4C78-9ABC-DA30FD8DEECB}" type="presOf" srcId="{801111EC-7761-4006-9B8D-BDD3478D6A0C}" destId="{CFEBD105-9F67-4F60-B070-C671AE93A28A}" srcOrd="0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A154596E-7B54-405E-BE2F-97D741D45C55}" type="presOf" srcId="{380F6D09-15D5-4E2B-BF8A-CECE4B7C4A20}" destId="{2C9E42A7-D692-4DEF-A008-68C3A4D1516E}" srcOrd="0" destOrd="0" presId="urn:microsoft.com/office/officeart/2005/8/layout/process1"/>
    <dgm:cxn modelId="{AB90F9E7-5052-441B-84DA-2CBAF34CA03E}" type="presOf" srcId="{E857221A-734F-4396-A642-04F985B7D590}" destId="{888540DF-FD49-4215-991C-C7B2A2E10D35}" srcOrd="0" destOrd="0" presId="urn:microsoft.com/office/officeart/2005/8/layout/process1"/>
    <dgm:cxn modelId="{30526033-EE18-4CE2-8C13-39D9E3C1F659}" type="presOf" srcId="{7ABBEAF7-C373-4176-BC82-DCCB6D5E3E26}" destId="{A491758C-84A6-4A4D-888E-93118B4129B4}" srcOrd="0" destOrd="0" presId="urn:microsoft.com/office/officeart/2005/8/layout/process1"/>
    <dgm:cxn modelId="{86ED2D9A-7BEB-4469-816B-B267CFED19B7}" type="presOf" srcId="{D60C5607-81DE-4CC8-91B3-C56E5666A49F}" destId="{75576B2E-DB43-49F5-8A31-D5CBF5F78EEC}" srcOrd="0" destOrd="0" presId="urn:microsoft.com/office/officeart/2005/8/layout/process1"/>
    <dgm:cxn modelId="{0CD06B4B-CCF9-4A18-A0C3-10F898EE87B4}" type="presOf" srcId="{D60C5607-81DE-4CC8-91B3-C56E5666A49F}" destId="{1FFABC42-5BE3-4E33-A2BE-582BDAFB0BDF}" srcOrd="1" destOrd="0" presId="urn:microsoft.com/office/officeart/2005/8/layout/process1"/>
    <dgm:cxn modelId="{CD5392B1-A9D0-4196-8F73-5C7DF6B38597}" type="presOf" srcId="{E857221A-734F-4396-A642-04F985B7D590}" destId="{FCAC1A52-7A03-424B-8708-40DF70DCEBE1}" srcOrd="1" destOrd="0" presId="urn:microsoft.com/office/officeart/2005/8/layout/process1"/>
    <dgm:cxn modelId="{27EF6470-FB19-4D69-B4D6-3D617FCD60A3}" type="presOf" srcId="{680F7195-4FD3-481E-8A2B-5AD54C8280AB}" destId="{B28036AB-B71B-48DE-97C4-D287BC3BE7AC}" srcOrd="0" destOrd="0" presId="urn:microsoft.com/office/officeart/2005/8/layout/process1"/>
    <dgm:cxn modelId="{1BA0F7BC-991B-46B7-B7A4-669D58D8FBAA}" type="presParOf" srcId="{A491758C-84A6-4A4D-888E-93118B4129B4}" destId="{CFEBD105-9F67-4F60-B070-C671AE93A28A}" srcOrd="0" destOrd="0" presId="urn:microsoft.com/office/officeart/2005/8/layout/process1"/>
    <dgm:cxn modelId="{CA970F23-927C-49C3-8550-6771234B020A}" type="presParOf" srcId="{A491758C-84A6-4A4D-888E-93118B4129B4}" destId="{888540DF-FD49-4215-991C-C7B2A2E10D35}" srcOrd="1" destOrd="0" presId="urn:microsoft.com/office/officeart/2005/8/layout/process1"/>
    <dgm:cxn modelId="{3F6328DE-2A27-49F8-9796-E4B0B18D0507}" type="presParOf" srcId="{888540DF-FD49-4215-991C-C7B2A2E10D35}" destId="{FCAC1A52-7A03-424B-8708-40DF70DCEBE1}" srcOrd="0" destOrd="0" presId="urn:microsoft.com/office/officeart/2005/8/layout/process1"/>
    <dgm:cxn modelId="{91C92283-69DC-4105-95BE-F504B1B82886}" type="presParOf" srcId="{A491758C-84A6-4A4D-888E-93118B4129B4}" destId="{2C9E42A7-D692-4DEF-A008-68C3A4D1516E}" srcOrd="2" destOrd="0" presId="urn:microsoft.com/office/officeart/2005/8/layout/process1"/>
    <dgm:cxn modelId="{093E44CD-308E-4221-96B8-B6AE445FFE2E}" type="presParOf" srcId="{A491758C-84A6-4A4D-888E-93118B4129B4}" destId="{75576B2E-DB43-49F5-8A31-D5CBF5F78EEC}" srcOrd="3" destOrd="0" presId="urn:microsoft.com/office/officeart/2005/8/layout/process1"/>
    <dgm:cxn modelId="{9E7AFCB2-D409-49E4-A81C-3D72D31545B5}" type="presParOf" srcId="{75576B2E-DB43-49F5-8A31-D5CBF5F78EEC}" destId="{1FFABC42-5BE3-4E33-A2BE-582BDAFB0BDF}" srcOrd="0" destOrd="0" presId="urn:microsoft.com/office/officeart/2005/8/layout/process1"/>
    <dgm:cxn modelId="{DBA2BFBA-F13D-486C-96F9-283AE3EA08CD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524994"/>
          <a:ext cx="2071799" cy="13013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/>
            <a:t>Step 1: function with unknown               </a:t>
          </a:r>
          <a:endParaRPr lang="zh-TW" altLang="en-US" sz="2400" kern="1200" dirty="0"/>
        </a:p>
      </dsp:txBody>
      <dsp:txXfrm>
        <a:off x="45046" y="1563109"/>
        <a:ext cx="1995569" cy="1225118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524994"/>
          <a:ext cx="2071799" cy="13013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/>
            <a:t>Step 2: define loss from training data</a:t>
          </a:r>
          <a:endParaRPr lang="zh-TW" altLang="en-US" sz="2400" kern="1200" dirty="0"/>
        </a:p>
      </dsp:txBody>
      <dsp:txXfrm>
        <a:off x="2945565" y="1563109"/>
        <a:ext cx="1995569" cy="1225118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524994"/>
          <a:ext cx="2071799" cy="13013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/>
            <a:t>Step 3: optimization </a:t>
          </a:r>
          <a:endParaRPr lang="zh-TW" altLang="en-US" sz="2400" kern="1200" dirty="0"/>
        </a:p>
      </dsp:txBody>
      <dsp:txXfrm>
        <a:off x="5846084" y="1563109"/>
        <a:ext cx="1995569" cy="12251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524994"/>
          <a:ext cx="2071799" cy="13013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/>
            <a:t>Step 1: function with unknown               </a:t>
          </a:r>
          <a:endParaRPr lang="zh-TW" altLang="en-US" sz="2400" kern="1200" dirty="0"/>
        </a:p>
      </dsp:txBody>
      <dsp:txXfrm>
        <a:off x="45046" y="1563109"/>
        <a:ext cx="1995569" cy="1225118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524994"/>
          <a:ext cx="2071799" cy="13013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/>
            <a:t>Step 2: define loss from training data</a:t>
          </a:r>
          <a:endParaRPr lang="zh-TW" altLang="en-US" sz="2400" kern="1200" dirty="0"/>
        </a:p>
      </dsp:txBody>
      <dsp:txXfrm>
        <a:off x="2945565" y="1563109"/>
        <a:ext cx="1995569" cy="1225118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524994"/>
          <a:ext cx="2071799" cy="13013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/>
            <a:t>Step 3: optimization </a:t>
          </a:r>
          <a:endParaRPr lang="zh-TW" altLang="en-US" sz="2400" kern="1200" dirty="0"/>
        </a:p>
      </dsp:txBody>
      <dsp:txXfrm>
        <a:off x="5846084" y="1563109"/>
        <a:ext cx="1995569" cy="12251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600" y="1213353"/>
          <a:ext cx="1972713" cy="11836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/>
            <a:t>Step 1: function with </a:t>
          </a:r>
          <a:r>
            <a:rPr lang="en-US" altLang="zh-TW" sz="2000" kern="1200" dirty="0" smtClean="0"/>
            <a:t>unknown parameters               </a:t>
          </a:r>
          <a:endParaRPr lang="zh-TW" altLang="en-US" sz="2000" kern="1200" dirty="0"/>
        </a:p>
      </dsp:txBody>
      <dsp:txXfrm>
        <a:off x="41267" y="1248020"/>
        <a:ext cx="1903379" cy="1114293"/>
      </dsp:txXfrm>
    </dsp:sp>
    <dsp:sp modelId="{888540DF-FD49-4215-991C-C7B2A2E10D35}">
      <dsp:nvSpPr>
        <dsp:cNvPr id="0" name=""/>
        <dsp:cNvSpPr/>
      </dsp:nvSpPr>
      <dsp:spPr>
        <a:xfrm>
          <a:off x="2176584" y="1560550"/>
          <a:ext cx="418215" cy="48923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2176584" y="1658396"/>
        <a:ext cx="292751" cy="293540"/>
      </dsp:txXfrm>
    </dsp:sp>
    <dsp:sp modelId="{2C9E42A7-D692-4DEF-A008-68C3A4D1516E}">
      <dsp:nvSpPr>
        <dsp:cNvPr id="0" name=""/>
        <dsp:cNvSpPr/>
      </dsp:nvSpPr>
      <dsp:spPr>
        <a:xfrm>
          <a:off x="2768398" y="1213353"/>
          <a:ext cx="1972713" cy="11836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/>
            <a:t>Step 2: define loss from training data</a:t>
          </a:r>
          <a:endParaRPr lang="zh-TW" altLang="en-US" sz="2000" kern="1200" dirty="0"/>
        </a:p>
      </dsp:txBody>
      <dsp:txXfrm>
        <a:off x="2803065" y="1248020"/>
        <a:ext cx="1903379" cy="1114293"/>
      </dsp:txXfrm>
    </dsp:sp>
    <dsp:sp modelId="{75576B2E-DB43-49F5-8A31-D5CBF5F78EEC}">
      <dsp:nvSpPr>
        <dsp:cNvPr id="0" name=""/>
        <dsp:cNvSpPr/>
      </dsp:nvSpPr>
      <dsp:spPr>
        <a:xfrm>
          <a:off x="4938382" y="1560550"/>
          <a:ext cx="418215" cy="48923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4938382" y="1658396"/>
        <a:ext cx="292751" cy="293540"/>
      </dsp:txXfrm>
    </dsp:sp>
    <dsp:sp modelId="{B28036AB-B71B-48DE-97C4-D287BC3BE7AC}">
      <dsp:nvSpPr>
        <dsp:cNvPr id="0" name=""/>
        <dsp:cNvSpPr/>
      </dsp:nvSpPr>
      <dsp:spPr>
        <a:xfrm>
          <a:off x="5530196" y="1213353"/>
          <a:ext cx="1972713" cy="11836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/>
            <a:t>Step 3: optimization </a:t>
          </a:r>
          <a:endParaRPr lang="zh-TW" altLang="en-US" sz="2000" kern="1200" dirty="0"/>
        </a:p>
      </dsp:txBody>
      <dsp:txXfrm>
        <a:off x="5564863" y="1248020"/>
        <a:ext cx="1903379" cy="11142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524994"/>
          <a:ext cx="2071799" cy="13013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/>
            <a:t>Step 1: function with unknown               </a:t>
          </a:r>
          <a:endParaRPr lang="zh-TW" altLang="en-US" sz="2400" kern="1200" dirty="0"/>
        </a:p>
      </dsp:txBody>
      <dsp:txXfrm>
        <a:off x="45046" y="1563109"/>
        <a:ext cx="1995569" cy="1225118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524994"/>
          <a:ext cx="2071799" cy="13013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/>
            <a:t>Step 2: define loss from training data</a:t>
          </a:r>
          <a:endParaRPr lang="zh-TW" altLang="en-US" sz="2400" kern="1200" dirty="0"/>
        </a:p>
      </dsp:txBody>
      <dsp:txXfrm>
        <a:off x="2945565" y="1563109"/>
        <a:ext cx="1995569" cy="1225118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524994"/>
          <a:ext cx="2071799" cy="13013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/>
            <a:t>Step 3: optimization </a:t>
          </a:r>
          <a:endParaRPr lang="zh-TW" altLang="en-US" sz="2400" kern="1200" dirty="0"/>
        </a:p>
      </dsp:txBody>
      <dsp:txXfrm>
        <a:off x="5846084" y="1563109"/>
        <a:ext cx="1995569" cy="12251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1276F-4A8F-4B13-B6D5-06C27A91DE9A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56118-AF50-43C1-92B1-68881F8473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303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CE%97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56118-AF50-43C1-92B1-68881F84737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552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56118-AF50-43C1-92B1-68881F84737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7146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56B8E-AE20-4517-8F96-28D0CB822031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2526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56B8E-AE20-4517-8F96-28D0CB822031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8616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Can we always get good performance on </a:t>
                </a: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1200" dirty="0"/>
                  <a:t> </a:t>
                </a:r>
                <a:r>
                  <a:rPr lang="en-US" altLang="zh-TW" sz="1200" dirty="0"/>
                  <a:t>?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Can we always get good performance on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𝐿(ℎ^∗,</a:t>
                </a:r>
                <a:r>
                  <a:rPr lang="en-US" altLang="zh-TW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𝒟_𝑡𝑟𝑎𝑖𝑛 )</a:t>
                </a:r>
                <a:r>
                  <a:rPr lang="zh-TW" altLang="en-US" sz="1200" dirty="0"/>
                  <a:t> </a:t>
                </a:r>
                <a:r>
                  <a:rPr lang="en-US" altLang="zh-TW" sz="1200" dirty="0"/>
                  <a:t>?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56B8E-AE20-4517-8F96-28D0CB822031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673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Can we always get good performance on </a:t>
                </a: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1200" dirty="0"/>
                  <a:t> </a:t>
                </a:r>
                <a:r>
                  <a:rPr lang="en-US" altLang="zh-TW" sz="1200" dirty="0"/>
                  <a:t>?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Can we always get good performance on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𝐿(ℎ^∗,</a:t>
                </a:r>
                <a:r>
                  <a:rPr lang="en-US" altLang="zh-TW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𝒟_𝑡𝑟𝑎𝑖𝑛 )</a:t>
                </a:r>
                <a:r>
                  <a:rPr lang="zh-TW" altLang="en-US" sz="1200" dirty="0"/>
                  <a:t> </a:t>
                </a:r>
                <a:r>
                  <a:rPr lang="en-US" altLang="zh-TW" sz="1200" dirty="0"/>
                  <a:t>?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56B8E-AE20-4517-8F96-28D0CB822031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502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Can we always get good performance on </a:t>
                </a: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1200" dirty="0"/>
                  <a:t> </a:t>
                </a:r>
                <a:r>
                  <a:rPr lang="en-US" altLang="zh-TW" sz="1200" dirty="0"/>
                  <a:t>?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Can we always get good performance on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𝐿(ℎ^∗,</a:t>
                </a:r>
                <a:r>
                  <a:rPr lang="en-US" altLang="zh-TW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𝒟_𝑡𝑟𝑎𝑖𝑛 )</a:t>
                </a:r>
                <a:r>
                  <a:rPr lang="zh-TW" altLang="en-US" sz="1200" dirty="0"/>
                  <a:t> </a:t>
                </a:r>
                <a:r>
                  <a:rPr lang="en-US" altLang="zh-TW" sz="1200" dirty="0"/>
                  <a:t>?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56B8E-AE20-4517-8F96-28D0CB822031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2774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Can we always get good performance on </a:t>
                </a: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1200" dirty="0"/>
                  <a:t> </a:t>
                </a:r>
                <a:r>
                  <a:rPr lang="en-US" altLang="zh-TW" sz="1200" dirty="0"/>
                  <a:t>?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Can we always get good performance on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𝐿(ℎ^∗,</a:t>
                </a:r>
                <a:r>
                  <a:rPr lang="en-US" altLang="zh-TW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𝒟_𝑡𝑟𝑎𝑖𝑛 )</a:t>
                </a:r>
                <a:r>
                  <a:rPr lang="zh-TW" altLang="en-US" sz="1200" dirty="0"/>
                  <a:t> </a:t>
                </a:r>
                <a:r>
                  <a:rPr lang="en-US" altLang="zh-TW" sz="1200" dirty="0"/>
                  <a:t>?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56B8E-AE20-4517-8F96-28D0CB822031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050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Can we always get good performance on </a:t>
                </a: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1200" dirty="0"/>
                  <a:t> </a:t>
                </a:r>
                <a:r>
                  <a:rPr lang="en-US" altLang="zh-TW" sz="1200" dirty="0"/>
                  <a:t>?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Can we always get good performance on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𝐿(ℎ^∗,</a:t>
                </a:r>
                <a:r>
                  <a:rPr lang="en-US" altLang="zh-TW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𝒟_𝑡𝑟𝑎𝑖𝑛 )</a:t>
                </a:r>
                <a:r>
                  <a:rPr lang="zh-TW" altLang="en-US" sz="1200" dirty="0"/>
                  <a:t> </a:t>
                </a:r>
                <a:r>
                  <a:rPr lang="en-US" altLang="zh-TW" sz="1200" dirty="0"/>
                  <a:t>?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56B8E-AE20-4517-8F96-28D0CB822031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7589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Can we always get good performance on </a:t>
                </a: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1200" dirty="0"/>
                  <a:t> </a:t>
                </a:r>
                <a:r>
                  <a:rPr lang="en-US" altLang="zh-TW" sz="1200" dirty="0"/>
                  <a:t>?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Can we always get good performance on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𝐿(ℎ^∗,</a:t>
                </a:r>
                <a:r>
                  <a:rPr lang="en-US" altLang="zh-TW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𝒟_𝑡𝑟𝑎𝑖𝑛 )</a:t>
                </a:r>
                <a:r>
                  <a:rPr lang="zh-TW" altLang="en-US" sz="1200" dirty="0"/>
                  <a:t> </a:t>
                </a:r>
                <a:r>
                  <a:rPr lang="en-US" altLang="zh-TW" sz="1200" dirty="0"/>
                  <a:t>?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56B8E-AE20-4517-8F96-28D0CB822031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2904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Can we always get good performance on </a:t>
                </a: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1200" dirty="0"/>
                  <a:t> </a:t>
                </a:r>
                <a:r>
                  <a:rPr lang="en-US" altLang="zh-TW" sz="1200" dirty="0"/>
                  <a:t>?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Can we always get good performance on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𝐿(ℎ^∗,</a:t>
                </a:r>
                <a:r>
                  <a:rPr lang="en-US" altLang="zh-TW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𝒟_𝑡𝑟𝑎𝑖𝑛 )</a:t>
                </a:r>
                <a:r>
                  <a:rPr lang="zh-TW" altLang="en-US" sz="1200" dirty="0"/>
                  <a:t> </a:t>
                </a:r>
                <a:r>
                  <a:rPr lang="en-US" altLang="zh-TW" sz="1200" dirty="0"/>
                  <a:t>?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56B8E-AE20-4517-8F96-28D0CB822031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537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From Data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56118-AF50-43C1-92B1-68881F84737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354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Can we always get good performance on </a:t>
                </a: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1200" dirty="0"/>
                  <a:t> </a:t>
                </a:r>
                <a:r>
                  <a:rPr lang="en-US" altLang="zh-TW" sz="1200" dirty="0"/>
                  <a:t>?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Can we always get good performance on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𝐿(ℎ^∗,</a:t>
                </a:r>
                <a:r>
                  <a:rPr lang="en-US" altLang="zh-TW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𝒟_𝑡𝑟𝑎𝑖𝑛 )</a:t>
                </a:r>
                <a:r>
                  <a:rPr lang="zh-TW" altLang="en-US" sz="1200" dirty="0"/>
                  <a:t> </a:t>
                </a:r>
                <a:r>
                  <a:rPr lang="en-US" altLang="zh-TW" sz="1200" dirty="0"/>
                  <a:t>?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56B8E-AE20-4517-8F96-28D0CB822031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322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Can we always get good performance on </a:t>
                </a: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1200" dirty="0"/>
                  <a:t> </a:t>
                </a:r>
                <a:r>
                  <a:rPr lang="en-US" altLang="zh-TW" sz="1200" dirty="0"/>
                  <a:t>?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Can we always get good performance on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𝐿(ℎ^∗,</a:t>
                </a:r>
                <a:r>
                  <a:rPr lang="en-US" altLang="zh-TW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𝒟_𝑡𝑟𝑎𝑖𝑛 )</a:t>
                </a:r>
                <a:r>
                  <a:rPr lang="zh-TW" altLang="en-US" sz="1200" dirty="0"/>
                  <a:t> </a:t>
                </a:r>
                <a:r>
                  <a:rPr lang="en-US" altLang="zh-TW" sz="1200" dirty="0"/>
                  <a:t>?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56B8E-AE20-4517-8F96-28D0CB822031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7688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Can we always get good performance on </a:t>
                </a: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1200" dirty="0"/>
                  <a:t> </a:t>
                </a:r>
                <a:r>
                  <a:rPr lang="en-US" altLang="zh-TW" sz="1200" dirty="0"/>
                  <a:t>?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Can we always get good performance on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𝐿(ℎ^∗,</a:t>
                </a:r>
                <a:r>
                  <a:rPr lang="en-US" altLang="zh-TW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𝒟_𝑡𝑟𝑎𝑖𝑛 )</a:t>
                </a:r>
                <a:r>
                  <a:rPr lang="zh-TW" altLang="en-US" sz="1200" dirty="0"/>
                  <a:t> </a:t>
                </a:r>
                <a:r>
                  <a:rPr lang="en-US" altLang="zh-TW" sz="1200" dirty="0"/>
                  <a:t>?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56B8E-AE20-4517-8F96-28D0CB822031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645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56B8E-AE20-4517-8F96-28D0CB822031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471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Loss function is not accuracy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56B8E-AE20-4517-8F96-28D0CB822031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0864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56B8E-AE20-4517-8F96-28D0CB822031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563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EF7412-3632-4F86-9F0D-96DD71995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064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56118-AF50-43C1-92B1-68881F84737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713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Mean Square Error (MSE)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56118-AF50-43C1-92B1-68881F84737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4167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MAE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56118-AF50-43C1-92B1-68881F84737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256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 this case, this optimization problem can be solved directly.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56118-AF50-43C1-92B1-68881F84737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1920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u="none" strike="noStrike" dirty="0">
                <a:solidFill>
                  <a:srgbClr val="0645AD"/>
                </a:solidFill>
                <a:effectLst/>
                <a:hlinkClick r:id="rId3" tooltip="Η"/>
              </a:rPr>
              <a:t>Eta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In this case, this optimization problem can be solved directly.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56118-AF50-43C1-92B1-68881F84737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5622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 this case, this optimization problem can be solved directly.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56118-AF50-43C1-92B1-68881F84737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3704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936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347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895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39A58"/>
                </a:solidFill>
                <a:latin typeface="Arial"/>
                <a:cs typeface="Arial"/>
              </a:defRPr>
            </a:lvl1pPr>
          </a:lstStyle>
          <a:p>
            <a:pPr marL="25179"/>
            <a:r>
              <a:rPr lang="en-US" spc="-10" smtClean="0"/>
              <a:t>Hsuan-Tien Lin</a:t>
            </a:r>
            <a:r>
              <a:rPr lang="en-US" smtClean="0"/>
              <a:t> </a:t>
            </a:r>
            <a:r>
              <a:rPr lang="en-US" spc="-10" smtClean="0"/>
              <a:t> (NTU CSIE)</a:t>
            </a:r>
            <a:endParaRPr lang="en-US"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44905D"/>
                </a:solidFill>
                <a:latin typeface="Arial"/>
                <a:cs typeface="Arial"/>
              </a:defRPr>
            </a:lvl1pPr>
          </a:lstStyle>
          <a:p>
            <a:pPr marL="25179"/>
            <a:r>
              <a:rPr lang="en-US" spc="-10" smtClean="0"/>
              <a:t>Machine Lea</a:t>
            </a:r>
            <a:r>
              <a:rPr lang="en-US" spc="10" smtClean="0"/>
              <a:t>r</a:t>
            </a:r>
            <a:r>
              <a:rPr lang="en-US" spc="-10" smtClean="0"/>
              <a:t>ning </a:t>
            </a:r>
            <a:r>
              <a:rPr lang="en-US" spc="-50" smtClean="0"/>
              <a:t>F</a:t>
            </a:r>
            <a:r>
              <a:rPr lang="en-US" spc="-10" smtClean="0"/>
              <a:t>oundations</a:t>
            </a:r>
            <a:endParaRPr lang="en-US" spc="-10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39A58"/>
                </a:solidFill>
                <a:latin typeface="Arial"/>
                <a:cs typeface="Arial"/>
              </a:defRPr>
            </a:lvl1pPr>
          </a:lstStyle>
          <a:p>
            <a:pPr marL="50358"/>
            <a:fld id="{81D60167-4931-47E6-BA6A-407CBD079E47}" type="slidenum">
              <a:rPr lang="en-US" altLang="zh-CN" spc="-10" smtClean="0"/>
              <a:pPr marL="50358"/>
              <a:t>‹#›</a:t>
            </a:fld>
            <a:r>
              <a:rPr lang="en-US" altLang="zh-CN" spc="-10" smtClean="0"/>
              <a:t>/25</a:t>
            </a:r>
            <a:endParaRPr lang="en-US" altLang="zh-CN" spc="-10" dirty="0"/>
          </a:p>
        </p:txBody>
      </p:sp>
    </p:spTree>
    <p:extLst>
      <p:ext uri="{BB962C8B-B14F-4D97-AF65-F5344CB8AC3E}">
        <p14:creationId xmlns:p14="http://schemas.microsoft.com/office/powerpoint/2010/main" val="367203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8293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896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93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262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8329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844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114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3726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5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4571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678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0316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46512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99754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5073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8917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93749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48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390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11870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950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6978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6163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925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7256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009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411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966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058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299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F55D4-292E-47D7-B80E-3ED2ED550BAE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936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54AAA-8AC3-4971-BF33-5B524AE03A3C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6198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EBA91-1ABC-40A1-A298-75A1ACA309CE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011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3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46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2.png"/><Relationship Id="rId15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image" Target="../media/image55.png"/><Relationship Id="rId1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7" Type="http://schemas.openxmlformats.org/officeDocument/2006/relationships/image" Target="../media/image19.png"/><Relationship Id="rId12" Type="http://schemas.openxmlformats.org/officeDocument/2006/relationships/image" Target="../media/image46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8.png"/><Relationship Id="rId5" Type="http://schemas.openxmlformats.org/officeDocument/2006/relationships/image" Target="../media/image550.png"/><Relationship Id="rId15" Type="http://schemas.openxmlformats.org/officeDocument/2006/relationships/image" Target="../media/image51.png"/><Relationship Id="rId10" Type="http://schemas.openxmlformats.org/officeDocument/2006/relationships/image" Target="../media/image570.png"/><Relationship Id="rId4" Type="http://schemas.openxmlformats.org/officeDocument/2006/relationships/image" Target="../media/image53.png"/><Relationship Id="rId9" Type="http://schemas.openxmlformats.org/officeDocument/2006/relationships/image" Target="../media/image561.png"/><Relationship Id="rId1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4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0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.png"/><Relationship Id="rId21" Type="http://schemas.openxmlformats.org/officeDocument/2006/relationships/image" Target="../media/image38.png"/><Relationship Id="rId17" Type="http://schemas.openxmlformats.org/officeDocument/2006/relationships/image" Target="../media/image1400.png"/><Relationship Id="rId7" Type="http://schemas.openxmlformats.org/officeDocument/2006/relationships/image" Target="../media/image1070.png"/><Relationship Id="rId2" Type="http://schemas.openxmlformats.org/officeDocument/2006/relationships/image" Target="../media/image35.png"/><Relationship Id="rId16" Type="http://schemas.openxmlformats.org/officeDocument/2006/relationships/image" Target="../media/image1390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6" Type="http://schemas.openxmlformats.org/officeDocument/2006/relationships/image" Target="../media/image1060.png"/><Relationship Id="rId24" Type="http://schemas.openxmlformats.org/officeDocument/2006/relationships/image" Target="../media/image46.png"/><Relationship Id="rId5" Type="http://schemas.openxmlformats.org/officeDocument/2006/relationships/image" Target="../media/image36.png"/><Relationship Id="rId23" Type="http://schemas.openxmlformats.org/officeDocument/2006/relationships/image" Target="../media/image42.png"/><Relationship Id="rId19" Type="http://schemas.openxmlformats.org/officeDocument/2006/relationships/image" Target="../media/image1010.png"/><Relationship Id="rId4" Type="http://schemas.openxmlformats.org/officeDocument/2006/relationships/image" Target="../media/image340.png"/><Relationship Id="rId22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.png"/><Relationship Id="rId3" Type="http://schemas.openxmlformats.org/officeDocument/2006/relationships/image" Target="../media/image60.png"/><Relationship Id="rId21" Type="http://schemas.openxmlformats.org/officeDocument/2006/relationships/image" Target="../media/image68.png"/><Relationship Id="rId7" Type="http://schemas.openxmlformats.org/officeDocument/2006/relationships/image" Target="../media/image1070.png"/><Relationship Id="rId25" Type="http://schemas.openxmlformats.org/officeDocument/2006/relationships/image" Target="../media/image72.png"/><Relationship Id="rId2" Type="http://schemas.openxmlformats.org/officeDocument/2006/relationships/image" Target="../media/image49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24" Type="http://schemas.openxmlformats.org/officeDocument/2006/relationships/image" Target="../media/image71.png"/><Relationship Id="rId23" Type="http://schemas.openxmlformats.org/officeDocument/2006/relationships/image" Target="../media/image70.png"/><Relationship Id="rId19" Type="http://schemas.openxmlformats.org/officeDocument/2006/relationships/image" Target="../media/image1010.png"/><Relationship Id="rId4" Type="http://schemas.openxmlformats.org/officeDocument/2006/relationships/image" Target="../media/image66.png"/><Relationship Id="rId22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75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openxmlformats.org/officeDocument/2006/relationships/image" Target="../media/image77.png"/><Relationship Id="rId10" Type="http://schemas.microsoft.com/office/2007/relationships/diagramDrawing" Target="../diagrams/drawing3.xml"/><Relationship Id="rId4" Type="http://schemas.openxmlformats.org/officeDocument/2006/relationships/image" Target="../media/image76.png"/><Relationship Id="rId9" Type="http://schemas.openxmlformats.org/officeDocument/2006/relationships/diagramColors" Target="../diagrams/colors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10" Type="http://schemas.openxmlformats.org/officeDocument/2006/relationships/image" Target="../media/image4.jpeg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9.png"/><Relationship Id="rId7" Type="http://schemas.openxmlformats.org/officeDocument/2006/relationships/image" Target="../media/image8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9.png"/><Relationship Id="rId7" Type="http://schemas.openxmlformats.org/officeDocument/2006/relationships/image" Target="../media/image8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8.png"/><Relationship Id="rId2" Type="http://schemas.openxmlformats.org/officeDocument/2006/relationships/image" Target="../media/image85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2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8.png"/><Relationship Id="rId2" Type="http://schemas.openxmlformats.org/officeDocument/2006/relationships/image" Target="../media/image85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2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8" Type="http://schemas.openxmlformats.org/officeDocument/2006/relationships/image" Target="../media/image103.png"/><Relationship Id="rId3" Type="http://schemas.openxmlformats.org/officeDocument/2006/relationships/image" Target="../media/image86.png"/><Relationship Id="rId7" Type="http://schemas.openxmlformats.org/officeDocument/2006/relationships/image" Target="../media/image102.png"/><Relationship Id="rId17" Type="http://schemas.openxmlformats.org/officeDocument/2006/relationships/image" Target="../media/image103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11" Type="http://schemas.openxmlformats.org/officeDocument/2006/relationships/image" Target="../media/image101.png"/><Relationship Id="rId5" Type="http://schemas.openxmlformats.org/officeDocument/2006/relationships/image" Target="../media/image99.png"/><Relationship Id="rId10" Type="http://schemas.openxmlformats.org/officeDocument/2006/relationships/image" Target="../media/image82.png"/><Relationship Id="rId19" Type="http://schemas.openxmlformats.org/officeDocument/2006/relationships/image" Target="../media/image105.png"/><Relationship Id="rId4" Type="http://schemas.openxmlformats.org/officeDocument/2006/relationships/image" Target="../media/image81.png"/><Relationship Id="rId9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74.png"/><Relationship Id="rId3" Type="http://schemas.openxmlformats.org/officeDocument/2006/relationships/image" Target="../media/image80.png"/><Relationship Id="rId21" Type="http://schemas.openxmlformats.org/officeDocument/2006/relationships/image" Target="../media/image108.png"/><Relationship Id="rId7" Type="http://schemas.openxmlformats.org/officeDocument/2006/relationships/image" Target="../media/image107.png"/><Relationship Id="rId12" Type="http://schemas.openxmlformats.org/officeDocument/2006/relationships/image" Target="../media/image1041.png"/><Relationship Id="rId17" Type="http://schemas.openxmlformats.org/officeDocument/2006/relationships/image" Target="../media/image10700.png"/><Relationship Id="rId2" Type="http://schemas.openxmlformats.org/officeDocument/2006/relationships/image" Target="../media/image104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6.png"/><Relationship Id="rId11" Type="http://schemas.openxmlformats.org/officeDocument/2006/relationships/image" Target="../media/image1031.png"/><Relationship Id="rId5" Type="http://schemas.openxmlformats.org/officeDocument/2006/relationships/image" Target="../media/image82.png"/><Relationship Id="rId10" Type="http://schemas.openxmlformats.org/officeDocument/2006/relationships/image" Target="../media/image1021.png"/><Relationship Id="rId19" Type="http://schemas.openxmlformats.org/officeDocument/2006/relationships/image" Target="../media/image79.png"/><Relationship Id="rId4" Type="http://schemas.openxmlformats.org/officeDocument/2006/relationships/image" Target="../media/image87.png"/><Relationship Id="rId22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0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82.png"/><Relationship Id="rId18" Type="http://schemas.openxmlformats.org/officeDocument/2006/relationships/image" Target="../media/image3.png"/><Relationship Id="rId7" Type="http://schemas.openxmlformats.org/officeDocument/2006/relationships/image" Target="../media/image1070.png"/><Relationship Id="rId12" Type="http://schemas.openxmlformats.org/officeDocument/2006/relationships/image" Target="../media/image115.png"/><Relationship Id="rId17" Type="http://schemas.openxmlformats.org/officeDocument/2006/relationships/image" Target="../media/image1400.png"/><Relationship Id="rId2" Type="http://schemas.openxmlformats.org/officeDocument/2006/relationships/image" Target="../media/image110.png"/><Relationship Id="rId16" Type="http://schemas.openxmlformats.org/officeDocument/2006/relationships/image" Target="../media/image1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11" Type="http://schemas.openxmlformats.org/officeDocument/2006/relationships/image" Target="../media/image114.png"/><Relationship Id="rId5" Type="http://schemas.openxmlformats.org/officeDocument/2006/relationships/image" Target="../media/image181.png"/><Relationship Id="rId10" Type="http://schemas.openxmlformats.org/officeDocument/2006/relationships/image" Target="../media/image113.png"/><Relationship Id="rId19" Type="http://schemas.openxmlformats.org/officeDocument/2006/relationships/image" Target="../media/image1010.png"/><Relationship Id="rId9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7" Type="http://schemas.openxmlformats.org/officeDocument/2006/relationships/image" Target="../media/image6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6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2.png"/><Relationship Id="rId5" Type="http://schemas.openxmlformats.org/officeDocument/2006/relationships/image" Target="../media/image701.png"/><Relationship Id="rId4" Type="http://schemas.openxmlformats.org/officeDocument/2006/relationships/image" Target="../media/image6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731.png"/><Relationship Id="rId4" Type="http://schemas.openxmlformats.org/officeDocument/2006/relationships/image" Target="../media/image62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1.png"/><Relationship Id="rId3" Type="http://schemas.openxmlformats.org/officeDocument/2006/relationships/image" Target="../media/image610.png"/><Relationship Id="rId7" Type="http://schemas.openxmlformats.org/officeDocument/2006/relationships/image" Target="../media/image6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20.png"/><Relationship Id="rId10" Type="http://schemas.openxmlformats.org/officeDocument/2006/relationships/image" Target="../media/image700.png"/><Relationship Id="rId4" Type="http://schemas.openxmlformats.org/officeDocument/2006/relationships/image" Target="../media/image650.png"/><Relationship Id="rId9" Type="http://schemas.openxmlformats.org/officeDocument/2006/relationships/image" Target="../media/image69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610.png"/><Relationship Id="rId7" Type="http://schemas.openxmlformats.org/officeDocument/2006/relationships/image" Target="../media/image7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1.png"/><Relationship Id="rId5" Type="http://schemas.openxmlformats.org/officeDocument/2006/relationships/image" Target="../media/image620.png"/><Relationship Id="rId4" Type="http://schemas.openxmlformats.org/officeDocument/2006/relationships/image" Target="../media/image650.png"/><Relationship Id="rId9" Type="http://schemas.openxmlformats.org/officeDocument/2006/relationships/image" Target="../media/image7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7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3" Type="http://schemas.openxmlformats.org/officeDocument/2006/relationships/image" Target="../media/image680.png"/><Relationship Id="rId7" Type="http://schemas.openxmlformats.org/officeDocument/2006/relationships/image" Target="../media/image7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811.png"/><Relationship Id="rId4" Type="http://schemas.openxmlformats.org/officeDocument/2006/relationships/image" Target="../media/image800.png"/><Relationship Id="rId9" Type="http://schemas.openxmlformats.org/officeDocument/2006/relationships/image" Target="../media/image8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7" Type="http://schemas.openxmlformats.org/officeDocument/2006/relationships/image" Target="../media/image8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0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1.png"/><Relationship Id="rId3" Type="http://schemas.openxmlformats.org/officeDocument/2006/relationships/image" Target="../media/image840.png"/><Relationship Id="rId7" Type="http://schemas.openxmlformats.org/officeDocument/2006/relationships/image" Target="../media/image8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1.png"/><Relationship Id="rId5" Type="http://schemas.openxmlformats.org/officeDocument/2006/relationships/image" Target="../media/image861.png"/><Relationship Id="rId4" Type="http://schemas.openxmlformats.org/officeDocument/2006/relationships/image" Target="../media/image851.png"/><Relationship Id="rId9" Type="http://schemas.openxmlformats.org/officeDocument/2006/relationships/image" Target="../media/image90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1.png"/><Relationship Id="rId3" Type="http://schemas.openxmlformats.org/officeDocument/2006/relationships/image" Target="../media/image910.png"/><Relationship Id="rId7" Type="http://schemas.openxmlformats.org/officeDocument/2006/relationships/image" Target="../media/image8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0.png"/><Relationship Id="rId5" Type="http://schemas.openxmlformats.org/officeDocument/2006/relationships/image" Target="../media/image932.png"/><Relationship Id="rId4" Type="http://schemas.openxmlformats.org/officeDocument/2006/relationships/image" Target="../media/image9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1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1.png"/><Relationship Id="rId3" Type="http://schemas.openxmlformats.org/officeDocument/2006/relationships/image" Target="../media/image951.png"/><Relationship Id="rId7" Type="http://schemas.openxmlformats.org/officeDocument/2006/relationships/image" Target="../media/image8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51.png"/><Relationship Id="rId10" Type="http://schemas.openxmlformats.org/officeDocument/2006/relationships/image" Target="../media/image840.png"/><Relationship Id="rId9" Type="http://schemas.openxmlformats.org/officeDocument/2006/relationships/image" Target="../media/image83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png"/><Relationship Id="rId3" Type="http://schemas.openxmlformats.org/officeDocument/2006/relationships/image" Target="../media/image850.png"/><Relationship Id="rId7" Type="http://schemas.openxmlformats.org/officeDocument/2006/relationships/image" Target="../media/image890.png"/><Relationship Id="rId2" Type="http://schemas.openxmlformats.org/officeDocument/2006/relationships/image" Target="../media/image9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5" Type="http://schemas.openxmlformats.org/officeDocument/2006/relationships/image" Target="../media/image870.png"/><Relationship Id="rId10" Type="http://schemas.openxmlformats.org/officeDocument/2006/relationships/image" Target="../media/image780.png"/><Relationship Id="rId4" Type="http://schemas.openxmlformats.org/officeDocument/2006/relationships/image" Target="../media/image86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850.png"/><Relationship Id="rId7" Type="http://schemas.openxmlformats.org/officeDocument/2006/relationships/image" Target="../media/image920.png"/><Relationship Id="rId2" Type="http://schemas.openxmlformats.org/officeDocument/2006/relationships/image" Target="../media/image9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0.png"/><Relationship Id="rId4" Type="http://schemas.openxmlformats.org/officeDocument/2006/relationships/image" Target="../media/image860.png"/><Relationship Id="rId9" Type="http://schemas.openxmlformats.org/officeDocument/2006/relationships/image" Target="../media/image79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950.png"/><Relationship Id="rId7" Type="http://schemas.openxmlformats.org/officeDocument/2006/relationships/image" Target="../media/image990.png"/><Relationship Id="rId12" Type="http://schemas.openxmlformats.org/officeDocument/2006/relationships/image" Target="../media/image10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11" Type="http://schemas.openxmlformats.org/officeDocument/2006/relationships/image" Target="../media/image1032.png"/><Relationship Id="rId5" Type="http://schemas.openxmlformats.org/officeDocument/2006/relationships/image" Target="../media/image970.png"/><Relationship Id="rId10" Type="http://schemas.openxmlformats.org/officeDocument/2006/relationships/image" Target="../media/image1022.png"/><Relationship Id="rId4" Type="http://schemas.openxmlformats.org/officeDocument/2006/relationships/image" Target="../media/image960.png"/><Relationship Id="rId9" Type="http://schemas.openxmlformats.org/officeDocument/2006/relationships/image" Target="../media/image101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1.png"/><Relationship Id="rId7" Type="http://schemas.openxmlformats.org/officeDocument/2006/relationships/image" Target="../media/image10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0.png"/><Relationship Id="rId5" Type="http://schemas.openxmlformats.org/officeDocument/2006/relationships/image" Target="../media/image1030.png"/><Relationship Id="rId4" Type="http://schemas.openxmlformats.org/officeDocument/2006/relationships/image" Target="../media/image10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openxmlformats.org/officeDocument/2006/relationships/image" Target="../media/image1080.png"/><Relationship Id="rId2" Type="http://schemas.openxmlformats.org/officeDocument/2006/relationships/image" Target="../media/image10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5" Type="http://schemas.openxmlformats.org/officeDocument/2006/relationships/image" Target="../media/image1100.png"/><Relationship Id="rId4" Type="http://schemas.openxmlformats.org/officeDocument/2006/relationships/image" Target="../media/image1090.png"/><Relationship Id="rId9" Type="http://schemas.openxmlformats.org/officeDocument/2006/relationships/image" Target="../media/image104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20.png"/><Relationship Id="rId7" Type="http://schemas.openxmlformats.org/officeDocument/2006/relationships/image" Target="../media/image116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0.png"/><Relationship Id="rId11" Type="http://schemas.openxmlformats.org/officeDocument/2006/relationships/image" Target="../media/image119.png"/><Relationship Id="rId5" Type="http://schemas.openxmlformats.org/officeDocument/2006/relationships/image" Target="../media/image117.png"/><Relationship Id="rId10" Type="http://schemas.openxmlformats.org/officeDocument/2006/relationships/image" Target="../media/image1160.png"/><Relationship Id="rId4" Type="http://schemas.openxmlformats.org/officeDocument/2006/relationships/image" Target="../media/image1130.png"/><Relationship Id="rId9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image" Target="../media/image20.png"/><Relationship Id="rId10" Type="http://schemas.openxmlformats.org/officeDocument/2006/relationships/image" Target="../media/image130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3" Type="http://schemas.openxmlformats.org/officeDocument/2006/relationships/image" Target="../media/image28.png"/><Relationship Id="rId12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41.png"/><Relationship Id="rId5" Type="http://schemas.openxmlformats.org/officeDocument/2006/relationships/image" Target="../media/image30.png"/><Relationship Id="rId15" Type="http://schemas.openxmlformats.org/officeDocument/2006/relationships/image" Target="../media/image34.png"/><Relationship Id="rId4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290.png"/><Relationship Id="rId4" Type="http://schemas.openxmlformats.org/officeDocument/2006/relationships/image" Target="../media/image4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Regression and Logistic Regression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143000" y="4572000"/>
            <a:ext cx="6858000" cy="685800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南晓斐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9134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3B02ACE-D2F5-4819-A8A2-BFA2C792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Optimization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xmlns="" id="{DBA9DB70-C2E1-4C68-B397-86322742D93A}"/>
                  </a:ext>
                </a:extLst>
              </p:cNvPr>
              <p:cNvSpPr/>
              <p:nvPr/>
            </p:nvSpPr>
            <p:spPr>
              <a:xfrm>
                <a:off x="5212487" y="762388"/>
                <a:ext cx="2729530" cy="6013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BA9DB70-C2E1-4C68-B397-86322742D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487" y="762388"/>
                <a:ext cx="2729530" cy="601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xmlns="" id="{A8FE6044-CBE0-4002-BB64-3C23FDA632F7}"/>
                  </a:ext>
                </a:extLst>
              </p:cNvPr>
              <p:cNvSpPr txBox="1"/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Loss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8FE6044-CBE0-4002-BB64-3C23FDA63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blipFill>
                <a:blip r:embed="rId4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xmlns="" id="{AD9345C8-16D8-4F45-829E-07CD77F5EA3A}"/>
              </a:ext>
            </a:extLst>
          </p:cNvPr>
          <p:cNvCxnSpPr/>
          <p:nvPr/>
        </p:nvCxnSpPr>
        <p:spPr>
          <a:xfrm>
            <a:off x="526852" y="5999166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xmlns="" id="{253E30C2-3B48-40E3-9D06-E2F0DDD779C0}"/>
              </a:ext>
            </a:extLst>
          </p:cNvPr>
          <p:cNvCxnSpPr/>
          <p:nvPr/>
        </p:nvCxnSpPr>
        <p:spPr>
          <a:xfrm flipV="1">
            <a:off x="1339907" y="2445530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手繪多邊形 54">
            <a:extLst>
              <a:ext uri="{FF2B5EF4-FFF2-40B4-BE49-F238E27FC236}">
                <a16:creationId xmlns:a16="http://schemas.microsoft.com/office/drawing/2014/main" xmlns="" id="{8AEBCD53-BDB2-4077-901D-74ADE2DEEAFB}"/>
              </a:ext>
            </a:extLst>
          </p:cNvPr>
          <p:cNvSpPr/>
          <p:nvPr/>
        </p:nvSpPr>
        <p:spPr>
          <a:xfrm>
            <a:off x="994530" y="2356475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手繪多邊形 59">
            <a:extLst>
              <a:ext uri="{FF2B5EF4-FFF2-40B4-BE49-F238E27FC236}">
                <a16:creationId xmlns:a16="http://schemas.microsoft.com/office/drawing/2014/main" xmlns="" id="{9613316E-1D51-40F1-8B00-7BD5CD6A3ADF}"/>
              </a:ext>
            </a:extLst>
          </p:cNvPr>
          <p:cNvSpPr/>
          <p:nvPr/>
        </p:nvSpPr>
        <p:spPr>
          <a:xfrm flipH="1">
            <a:off x="7661489" y="2360156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xmlns="" id="{E5646673-C0A8-49D9-85F4-98392E59FA95}"/>
                  </a:ext>
                </a:extLst>
              </p:cNvPr>
              <p:cNvSpPr txBox="1"/>
              <p:nvPr/>
            </p:nvSpPr>
            <p:spPr>
              <a:xfrm>
                <a:off x="3141151" y="1945806"/>
                <a:ext cx="52951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(Randomly) Pick an initial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5646673-C0A8-49D9-85F4-98392E59F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151" y="1945806"/>
                <a:ext cx="5295188" cy="461665"/>
              </a:xfrm>
              <a:prstGeom prst="rect">
                <a:avLst/>
              </a:prstGeom>
              <a:blipFill>
                <a:blip r:embed="rId5"/>
                <a:stretch>
                  <a:fillRect l="-149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橢圓 11">
            <a:extLst>
              <a:ext uri="{FF2B5EF4-FFF2-40B4-BE49-F238E27FC236}">
                <a16:creationId xmlns:a16="http://schemas.microsoft.com/office/drawing/2014/main" xmlns="" id="{4262453E-4DD1-4297-B21E-D1EB07C0B674}"/>
              </a:ext>
            </a:extLst>
          </p:cNvPr>
          <p:cNvSpPr/>
          <p:nvPr/>
        </p:nvSpPr>
        <p:spPr>
          <a:xfrm>
            <a:off x="1894642" y="5840225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xmlns="" id="{A1DB7B81-C7AF-43D1-AC0F-5664149A5FB1}"/>
              </a:ext>
            </a:extLst>
          </p:cNvPr>
          <p:cNvCxnSpPr/>
          <p:nvPr/>
        </p:nvCxnSpPr>
        <p:spPr>
          <a:xfrm>
            <a:off x="1971466" y="4455075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A85EFF0F-7E98-4FD1-AAEF-B9FA2C9117A1}"/>
              </a:ext>
            </a:extLst>
          </p:cNvPr>
          <p:cNvSpPr txBox="1"/>
          <p:nvPr/>
        </p:nvSpPr>
        <p:spPr>
          <a:xfrm>
            <a:off x="3141358" y="2601363"/>
            <a:ext cx="4406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400" dirty="0"/>
              <a:t>Compute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xmlns="" id="{66E6E5DF-99DC-4EA4-8990-3BEAD034F7EE}"/>
                  </a:ext>
                </a:extLst>
              </p:cNvPr>
              <p:cNvSpPr/>
              <p:nvPr/>
            </p:nvSpPr>
            <p:spPr>
              <a:xfrm>
                <a:off x="1757507" y="5991159"/>
                <a:ext cx="620170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6E6E5DF-99DC-4EA4-8990-3BEAD034F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507" y="5991159"/>
                <a:ext cx="620170" cy="4682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接點 15">
            <a:extLst>
              <a:ext uri="{FF2B5EF4-FFF2-40B4-BE49-F238E27FC236}">
                <a16:creationId xmlns:a16="http://schemas.microsoft.com/office/drawing/2014/main" xmlns="" id="{5E3C28AA-7161-4930-8CD3-4B3F2283150E}"/>
              </a:ext>
            </a:extLst>
          </p:cNvPr>
          <p:cNvCxnSpPr/>
          <p:nvPr/>
        </p:nvCxnSpPr>
        <p:spPr>
          <a:xfrm>
            <a:off x="1271969" y="3824924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xmlns="" id="{D924867C-036D-4465-970F-E7C6FC1AC373}"/>
              </a:ext>
            </a:extLst>
          </p:cNvPr>
          <p:cNvCxnSpPr/>
          <p:nvPr/>
        </p:nvCxnSpPr>
        <p:spPr>
          <a:xfrm flipH="1">
            <a:off x="1990542" y="3354664"/>
            <a:ext cx="1328230" cy="1100411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xmlns="" id="{1DCC2188-F99A-41D9-A28C-DE18A7BA5C1B}"/>
              </a:ext>
            </a:extLst>
          </p:cNvPr>
          <p:cNvSpPr txBox="1"/>
          <p:nvPr/>
        </p:nvSpPr>
        <p:spPr>
          <a:xfrm>
            <a:off x="4002373" y="4086085"/>
            <a:ext cx="163304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Positive </a:t>
            </a:r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xmlns="" id="{968905E8-94B4-4610-B4BE-C5A7BDCDA6DF}"/>
              </a:ext>
            </a:extLst>
          </p:cNvPr>
          <p:cNvSpPr txBox="1"/>
          <p:nvPr/>
        </p:nvSpPr>
        <p:spPr>
          <a:xfrm>
            <a:off x="4008212" y="3469721"/>
            <a:ext cx="163304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Negative</a:t>
            </a:r>
            <a:endParaRPr lang="zh-TW" altLang="en-US" sz="2400" dirty="0"/>
          </a:p>
        </p:txBody>
      </p:sp>
      <p:sp>
        <p:nvSpPr>
          <p:cNvPr id="20" name="向右箭號 3">
            <a:extLst>
              <a:ext uri="{FF2B5EF4-FFF2-40B4-BE49-F238E27FC236}">
                <a16:creationId xmlns:a16="http://schemas.microsoft.com/office/drawing/2014/main" xmlns="" id="{D0E49D37-18C3-46D0-92D2-47BFD1A48378}"/>
              </a:ext>
            </a:extLst>
          </p:cNvPr>
          <p:cNvSpPr/>
          <p:nvPr/>
        </p:nvSpPr>
        <p:spPr>
          <a:xfrm>
            <a:off x="5751546" y="4123304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2">
            <a:extLst>
              <a:ext uri="{FF2B5EF4-FFF2-40B4-BE49-F238E27FC236}">
                <a16:creationId xmlns:a16="http://schemas.microsoft.com/office/drawing/2014/main" xmlns="" id="{4D55DA6C-D5AB-42C9-93E7-155AA84C2BCC}"/>
              </a:ext>
            </a:extLst>
          </p:cNvPr>
          <p:cNvSpPr/>
          <p:nvPr/>
        </p:nvSpPr>
        <p:spPr>
          <a:xfrm>
            <a:off x="5761757" y="3474758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xmlns="" id="{D6246BDD-9325-4651-80B5-B0243ECAD80A}"/>
              </a:ext>
            </a:extLst>
          </p:cNvPr>
          <p:cNvSpPr txBox="1"/>
          <p:nvPr/>
        </p:nvSpPr>
        <p:spPr>
          <a:xfrm>
            <a:off x="6545613" y="4073903"/>
            <a:ext cx="163304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Decrease w</a:t>
            </a:r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xmlns="" id="{D9CEB32D-77EC-4AA0-8DC4-E33EDE44C647}"/>
              </a:ext>
            </a:extLst>
          </p:cNvPr>
          <p:cNvSpPr txBox="1"/>
          <p:nvPr/>
        </p:nvSpPr>
        <p:spPr>
          <a:xfrm>
            <a:off x="6545613" y="3455861"/>
            <a:ext cx="163304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Increase w</a:t>
            </a:r>
            <a:endParaRPr lang="zh-TW" altLang="en-US" sz="2400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xmlns="" id="{C7934254-0D19-45B3-BBD5-3FEA14B6A2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94" y="3445371"/>
            <a:ext cx="1163839" cy="1163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xmlns="" id="{2FFD7F48-4A56-4ED2-B5F7-19ECDA6C7E16}"/>
                  </a:ext>
                </a:extLst>
              </p:cNvPr>
              <p:cNvSpPr/>
              <p:nvPr/>
            </p:nvSpPr>
            <p:spPr>
              <a:xfrm>
                <a:off x="8238311" y="5969633"/>
                <a:ext cx="4902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FFD7F48-4A56-4ED2-B5F7-19ECDA6C7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11" y="5969633"/>
                <a:ext cx="49026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: 圓角 26">
            <a:extLst>
              <a:ext uri="{FF2B5EF4-FFF2-40B4-BE49-F238E27FC236}">
                <a16:creationId xmlns:a16="http://schemas.microsoft.com/office/drawing/2014/main" xmlns="" id="{2B5E59F7-152F-4D17-8B1A-77069CBE207B}"/>
              </a:ext>
            </a:extLst>
          </p:cNvPr>
          <p:cNvSpPr/>
          <p:nvPr/>
        </p:nvSpPr>
        <p:spPr>
          <a:xfrm>
            <a:off x="5729757" y="798927"/>
            <a:ext cx="500084" cy="4179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xmlns="" id="{AEAE7B37-06D3-4F7F-9F01-51339C04686F}"/>
              </a:ext>
            </a:extLst>
          </p:cNvPr>
          <p:cNvSpPr/>
          <p:nvPr/>
        </p:nvSpPr>
        <p:spPr>
          <a:xfrm>
            <a:off x="7345117" y="1123191"/>
            <a:ext cx="354723" cy="2395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xmlns="" id="{AEB781A2-72B3-4B4A-A6F8-E5E8AD28AAAB}"/>
              </a:ext>
            </a:extLst>
          </p:cNvPr>
          <p:cNvSpPr txBox="1"/>
          <p:nvPr/>
        </p:nvSpPr>
        <p:spPr>
          <a:xfrm>
            <a:off x="2526133" y="1431735"/>
            <a:ext cx="2414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Gradient Descent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xmlns="" id="{1136AED1-5917-40A5-8D2E-40C7F198BF9A}"/>
                  </a:ext>
                </a:extLst>
              </p:cNvPr>
              <p:cNvSpPr txBox="1"/>
              <p:nvPr/>
            </p:nvSpPr>
            <p:spPr>
              <a:xfrm>
                <a:off x="4968157" y="2449793"/>
                <a:ext cx="13068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136AED1-5917-40A5-8D2E-40C7F198B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157" y="2449793"/>
                <a:ext cx="1306833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42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/>
      <p:bldP spid="12" grpId="0" animBg="1"/>
      <p:bldP spid="14" grpId="0"/>
      <p:bldP spid="15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/>
      <p:bldP spid="27" grpId="0" animBg="1"/>
      <p:bldP spid="28" grpId="0" animBg="1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3B02ACE-D2F5-4819-A8A2-BFA2C792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Optimization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xmlns="" id="{A8FE6044-CBE0-4002-BB64-3C23FDA632F7}"/>
                  </a:ext>
                </a:extLst>
              </p:cNvPr>
              <p:cNvSpPr txBox="1"/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Loss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8FE6044-CBE0-4002-BB64-3C23FDA63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blipFill>
                <a:blip r:embed="rId4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xmlns="" id="{AD9345C8-16D8-4F45-829E-07CD77F5EA3A}"/>
              </a:ext>
            </a:extLst>
          </p:cNvPr>
          <p:cNvCxnSpPr/>
          <p:nvPr/>
        </p:nvCxnSpPr>
        <p:spPr>
          <a:xfrm>
            <a:off x="526852" y="5999166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xmlns="" id="{253E30C2-3B48-40E3-9D06-E2F0DDD779C0}"/>
              </a:ext>
            </a:extLst>
          </p:cNvPr>
          <p:cNvCxnSpPr/>
          <p:nvPr/>
        </p:nvCxnSpPr>
        <p:spPr>
          <a:xfrm flipV="1">
            <a:off x="1339907" y="2445530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手繪多邊形 54">
            <a:extLst>
              <a:ext uri="{FF2B5EF4-FFF2-40B4-BE49-F238E27FC236}">
                <a16:creationId xmlns:a16="http://schemas.microsoft.com/office/drawing/2014/main" xmlns="" id="{8AEBCD53-BDB2-4077-901D-74ADE2DEEAFB}"/>
              </a:ext>
            </a:extLst>
          </p:cNvPr>
          <p:cNvSpPr/>
          <p:nvPr/>
        </p:nvSpPr>
        <p:spPr>
          <a:xfrm>
            <a:off x="994530" y="2356475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手繪多邊形 59">
            <a:extLst>
              <a:ext uri="{FF2B5EF4-FFF2-40B4-BE49-F238E27FC236}">
                <a16:creationId xmlns:a16="http://schemas.microsoft.com/office/drawing/2014/main" xmlns="" id="{9613316E-1D51-40F1-8B00-7BD5CD6A3ADF}"/>
              </a:ext>
            </a:extLst>
          </p:cNvPr>
          <p:cNvSpPr/>
          <p:nvPr/>
        </p:nvSpPr>
        <p:spPr>
          <a:xfrm flipH="1">
            <a:off x="7661489" y="2360156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xmlns="" id="{4262453E-4DD1-4297-B21E-D1EB07C0B674}"/>
              </a:ext>
            </a:extLst>
          </p:cNvPr>
          <p:cNvSpPr/>
          <p:nvPr/>
        </p:nvSpPr>
        <p:spPr>
          <a:xfrm>
            <a:off x="1894642" y="5840225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xmlns="" id="{A1DB7B81-C7AF-43D1-AC0F-5664149A5FB1}"/>
              </a:ext>
            </a:extLst>
          </p:cNvPr>
          <p:cNvCxnSpPr/>
          <p:nvPr/>
        </p:nvCxnSpPr>
        <p:spPr>
          <a:xfrm>
            <a:off x="1971466" y="4455075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xmlns="" id="{66E6E5DF-99DC-4EA4-8990-3BEAD034F7EE}"/>
                  </a:ext>
                </a:extLst>
              </p:cNvPr>
              <p:cNvSpPr/>
              <p:nvPr/>
            </p:nvSpPr>
            <p:spPr>
              <a:xfrm>
                <a:off x="1757507" y="5991159"/>
                <a:ext cx="620170" cy="460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6E6E5DF-99DC-4EA4-8990-3BEAD034F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507" y="5991159"/>
                <a:ext cx="620170" cy="4605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接點 15">
            <a:extLst>
              <a:ext uri="{FF2B5EF4-FFF2-40B4-BE49-F238E27FC236}">
                <a16:creationId xmlns:a16="http://schemas.microsoft.com/office/drawing/2014/main" xmlns="" id="{5E3C28AA-7161-4930-8CD3-4B3F2283150E}"/>
              </a:ext>
            </a:extLst>
          </p:cNvPr>
          <p:cNvCxnSpPr/>
          <p:nvPr/>
        </p:nvCxnSpPr>
        <p:spPr>
          <a:xfrm>
            <a:off x="1271969" y="3824924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xmlns="" id="{D924867C-036D-4465-970F-E7C6FC1AC373}"/>
              </a:ext>
            </a:extLst>
          </p:cNvPr>
          <p:cNvCxnSpPr/>
          <p:nvPr/>
        </p:nvCxnSpPr>
        <p:spPr>
          <a:xfrm flipH="1">
            <a:off x="1990542" y="3354664"/>
            <a:ext cx="1328230" cy="1100411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圖片 23">
            <a:extLst>
              <a:ext uri="{FF2B5EF4-FFF2-40B4-BE49-F238E27FC236}">
                <a16:creationId xmlns:a16="http://schemas.microsoft.com/office/drawing/2014/main" xmlns="" id="{C7934254-0D19-45B3-BBD5-3FEA14B6A2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94" y="3445371"/>
            <a:ext cx="1163839" cy="1163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xmlns="" id="{2FFD7F48-4A56-4ED2-B5F7-19ECDA6C7E16}"/>
                  </a:ext>
                </a:extLst>
              </p:cNvPr>
              <p:cNvSpPr/>
              <p:nvPr/>
            </p:nvSpPr>
            <p:spPr>
              <a:xfrm>
                <a:off x="8238311" y="5969633"/>
                <a:ext cx="4902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FFD7F48-4A56-4ED2-B5F7-19ECDA6C7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11" y="5969633"/>
                <a:ext cx="49026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E3A592BC-7179-4DE9-8674-FA07D9F61042}"/>
              </a:ext>
            </a:extLst>
          </p:cNvPr>
          <p:cNvSpPr/>
          <p:nvPr/>
        </p:nvSpPr>
        <p:spPr>
          <a:xfrm>
            <a:off x="1376660" y="75518"/>
            <a:ext cx="7709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dirty="0"/>
              <a:t>Source of image: </a:t>
            </a:r>
            <a:r>
              <a:rPr lang="zh-TW" altLang="en-US" dirty="0"/>
              <a:t>http://chico386.pixnet.net/album/photo/171572850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xmlns="" id="{AEB781A2-72B3-4B4A-A6F8-E5E8AD28AAAB}"/>
              </a:ext>
            </a:extLst>
          </p:cNvPr>
          <p:cNvSpPr txBox="1"/>
          <p:nvPr/>
        </p:nvSpPr>
        <p:spPr>
          <a:xfrm>
            <a:off x="2526133" y="1431735"/>
            <a:ext cx="2414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Gradient Descent</a:t>
            </a:r>
            <a:endParaRPr lang="zh-TW" altLang="en-US" sz="2400" b="1" i="1" u="sng" dirty="0"/>
          </a:p>
        </p:txBody>
      </p:sp>
      <p:sp>
        <p:nvSpPr>
          <p:cNvPr id="31" name="向右箭號 31">
            <a:extLst>
              <a:ext uri="{FF2B5EF4-FFF2-40B4-BE49-F238E27FC236}">
                <a16:creationId xmlns:a16="http://schemas.microsoft.com/office/drawing/2014/main" xmlns="" id="{6ADD8730-7F52-4512-AFE1-5D7007889973}"/>
              </a:ext>
            </a:extLst>
          </p:cNvPr>
          <p:cNvSpPr/>
          <p:nvPr/>
        </p:nvSpPr>
        <p:spPr>
          <a:xfrm>
            <a:off x="2163265" y="5859757"/>
            <a:ext cx="1331649" cy="20109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xmlns="" id="{2E71C43A-7529-4145-8C99-25B8B2E59DBB}"/>
              </a:ext>
            </a:extLst>
          </p:cNvPr>
          <p:cNvSpPr/>
          <p:nvPr/>
        </p:nvSpPr>
        <p:spPr>
          <a:xfrm>
            <a:off x="3535534" y="5892002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xmlns="" id="{076DEF6E-58D2-4AE8-B73B-D688D906E5BF}"/>
                  </a:ext>
                </a:extLst>
              </p:cNvPr>
              <p:cNvSpPr txBox="1"/>
              <p:nvPr/>
            </p:nvSpPr>
            <p:spPr>
              <a:xfrm>
                <a:off x="5081129" y="3122820"/>
                <a:ext cx="3322139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076DEF6E-58D2-4AE8-B73B-D688D906E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129" y="3122820"/>
                <a:ext cx="3322139" cy="7945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xmlns="" id="{80E419EB-E19B-4965-B423-4883011F2E64}"/>
                  </a:ext>
                </a:extLst>
              </p:cNvPr>
              <p:cNvSpPr txBox="1"/>
              <p:nvPr/>
            </p:nvSpPr>
            <p:spPr>
              <a:xfrm>
                <a:off x="5313042" y="4209901"/>
                <a:ext cx="33221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: learning rate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80E419EB-E19B-4965-B423-4883011F2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042" y="4209901"/>
                <a:ext cx="3322139" cy="461665"/>
              </a:xfrm>
              <a:prstGeom prst="rect">
                <a:avLst/>
              </a:prstGeom>
              <a:blipFill>
                <a:blip r:embed="rId9"/>
                <a:stretch>
                  <a:fillRect l="-550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xmlns="" id="{822515C9-96EA-4237-9BB8-9E436662C181}"/>
                  </a:ext>
                </a:extLst>
              </p:cNvPr>
              <p:cNvSpPr/>
              <p:nvPr/>
            </p:nvSpPr>
            <p:spPr>
              <a:xfrm>
                <a:off x="5212487" y="762388"/>
                <a:ext cx="2729530" cy="6013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822515C9-96EA-4237-9BB8-9E436662C1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487" y="762388"/>
                <a:ext cx="2729530" cy="6013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: 圓角 33">
            <a:extLst>
              <a:ext uri="{FF2B5EF4-FFF2-40B4-BE49-F238E27FC236}">
                <a16:creationId xmlns:a16="http://schemas.microsoft.com/office/drawing/2014/main" xmlns="" id="{6F5B4E45-8674-479A-B218-96C01562A66B}"/>
              </a:ext>
            </a:extLst>
          </p:cNvPr>
          <p:cNvSpPr/>
          <p:nvPr/>
        </p:nvSpPr>
        <p:spPr>
          <a:xfrm>
            <a:off x="5729757" y="798927"/>
            <a:ext cx="500084" cy="4179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xmlns="" id="{677E5399-D12B-4646-B55D-3F76DB24B357}"/>
              </a:ext>
            </a:extLst>
          </p:cNvPr>
          <p:cNvSpPr/>
          <p:nvPr/>
        </p:nvSpPr>
        <p:spPr>
          <a:xfrm>
            <a:off x="7345117" y="1123191"/>
            <a:ext cx="354723" cy="2395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xmlns="" id="{CE512042-447F-40D8-8345-9A0C40DFAD60}"/>
                  </a:ext>
                </a:extLst>
              </p:cNvPr>
              <p:cNvSpPr txBox="1"/>
              <p:nvPr/>
            </p:nvSpPr>
            <p:spPr>
              <a:xfrm>
                <a:off x="3141151" y="1945806"/>
                <a:ext cx="52951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(Randomly) Pick an initial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CE512042-447F-40D8-8345-9A0C40DFA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151" y="1945806"/>
                <a:ext cx="5295188" cy="461665"/>
              </a:xfrm>
              <a:prstGeom prst="rect">
                <a:avLst/>
              </a:prstGeom>
              <a:blipFill>
                <a:blip r:embed="rId13"/>
                <a:stretch>
                  <a:fillRect l="-149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38">
            <a:extLst>
              <a:ext uri="{FF2B5EF4-FFF2-40B4-BE49-F238E27FC236}">
                <a16:creationId xmlns:a16="http://schemas.microsoft.com/office/drawing/2014/main" xmlns="" id="{6F622ECD-596E-43EE-9806-B387C99A74B4}"/>
              </a:ext>
            </a:extLst>
          </p:cNvPr>
          <p:cNvSpPr txBox="1"/>
          <p:nvPr/>
        </p:nvSpPr>
        <p:spPr>
          <a:xfrm>
            <a:off x="3141358" y="2601363"/>
            <a:ext cx="4406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400" dirty="0"/>
              <a:t>Compute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xmlns="" id="{3667E1DA-A89C-44BE-8C0B-071ECF5ADAC4}"/>
                  </a:ext>
                </a:extLst>
              </p:cNvPr>
              <p:cNvSpPr txBox="1"/>
              <p:nvPr/>
            </p:nvSpPr>
            <p:spPr>
              <a:xfrm>
                <a:off x="4968157" y="2449793"/>
                <a:ext cx="13068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3667E1DA-A89C-44BE-8C0B-071ECF5AD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157" y="2449793"/>
                <a:ext cx="1306833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xmlns="" id="{AA036031-E9F8-4504-8412-EBD233729BB8}"/>
              </a:ext>
            </a:extLst>
          </p:cNvPr>
          <p:cNvSpPr txBox="1"/>
          <p:nvPr/>
        </p:nvSpPr>
        <p:spPr>
          <a:xfrm>
            <a:off x="5950083" y="4675247"/>
            <a:ext cx="2421046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/>
              <a:t>hyperparameters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xmlns="" id="{4E9A3A2F-6AEB-401D-833B-525193E0EBC9}"/>
                  </a:ext>
                </a:extLst>
              </p:cNvPr>
              <p:cNvSpPr txBox="1"/>
              <p:nvPr/>
            </p:nvSpPr>
            <p:spPr>
              <a:xfrm>
                <a:off x="3292276" y="3950253"/>
                <a:ext cx="2043613" cy="794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E9A3A2F-6AEB-401D-833B-525193E0E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276" y="3950253"/>
                <a:ext cx="2043613" cy="79457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xmlns="" id="{2C44B235-8DA8-44EB-AE86-A61BBF0931EC}"/>
              </a:ext>
            </a:extLst>
          </p:cNvPr>
          <p:cNvCxnSpPr/>
          <p:nvPr/>
        </p:nvCxnSpPr>
        <p:spPr>
          <a:xfrm flipV="1">
            <a:off x="2863216" y="4744829"/>
            <a:ext cx="864117" cy="119129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xmlns="" id="{4E30B24F-A7FF-47DD-A079-373AF8F9E777}"/>
                  </a:ext>
                </a:extLst>
              </p:cNvPr>
              <p:cNvSpPr/>
              <p:nvPr/>
            </p:nvSpPr>
            <p:spPr>
              <a:xfrm>
                <a:off x="3396285" y="6019181"/>
                <a:ext cx="613566" cy="459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4E30B24F-A7FF-47DD-A079-373AF8F9E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285" y="6019181"/>
                <a:ext cx="613566" cy="45980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444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27" grpId="0" animBg="1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3B02ACE-D2F5-4819-A8A2-BFA2C792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Optimization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xmlns="" id="{A8FE6044-CBE0-4002-BB64-3C23FDA632F7}"/>
                  </a:ext>
                </a:extLst>
              </p:cNvPr>
              <p:cNvSpPr txBox="1"/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Loss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8FE6044-CBE0-4002-BB64-3C23FDA63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blipFill>
                <a:blip r:embed="rId4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xmlns="" id="{AD9345C8-16D8-4F45-829E-07CD77F5EA3A}"/>
              </a:ext>
            </a:extLst>
          </p:cNvPr>
          <p:cNvCxnSpPr/>
          <p:nvPr/>
        </p:nvCxnSpPr>
        <p:spPr>
          <a:xfrm>
            <a:off x="526852" y="5999166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xmlns="" id="{253E30C2-3B48-40E3-9D06-E2F0DDD779C0}"/>
              </a:ext>
            </a:extLst>
          </p:cNvPr>
          <p:cNvCxnSpPr/>
          <p:nvPr/>
        </p:nvCxnSpPr>
        <p:spPr>
          <a:xfrm flipV="1">
            <a:off x="1339907" y="2445530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手繪多邊形 54">
            <a:extLst>
              <a:ext uri="{FF2B5EF4-FFF2-40B4-BE49-F238E27FC236}">
                <a16:creationId xmlns:a16="http://schemas.microsoft.com/office/drawing/2014/main" xmlns="" id="{8AEBCD53-BDB2-4077-901D-74ADE2DEEAFB}"/>
              </a:ext>
            </a:extLst>
          </p:cNvPr>
          <p:cNvSpPr/>
          <p:nvPr/>
        </p:nvSpPr>
        <p:spPr>
          <a:xfrm>
            <a:off x="994530" y="2356475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手繪多邊形 59">
            <a:extLst>
              <a:ext uri="{FF2B5EF4-FFF2-40B4-BE49-F238E27FC236}">
                <a16:creationId xmlns:a16="http://schemas.microsoft.com/office/drawing/2014/main" xmlns="" id="{9613316E-1D51-40F1-8B00-7BD5CD6A3ADF}"/>
              </a:ext>
            </a:extLst>
          </p:cNvPr>
          <p:cNvSpPr/>
          <p:nvPr/>
        </p:nvSpPr>
        <p:spPr>
          <a:xfrm flipH="1">
            <a:off x="7661489" y="2360156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xmlns="" id="{E5646673-C0A8-49D9-85F4-98392E59FA95}"/>
                  </a:ext>
                </a:extLst>
              </p:cNvPr>
              <p:cNvSpPr txBox="1"/>
              <p:nvPr/>
            </p:nvSpPr>
            <p:spPr>
              <a:xfrm>
                <a:off x="3177636" y="3818693"/>
                <a:ext cx="52951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Update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400" dirty="0"/>
                  <a:t> iteratively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5646673-C0A8-49D9-85F4-98392E59F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636" y="3818693"/>
                <a:ext cx="5295188" cy="461665"/>
              </a:xfrm>
              <a:prstGeom prst="rect">
                <a:avLst/>
              </a:prstGeom>
              <a:blipFill>
                <a:blip r:embed="rId5"/>
                <a:stretch>
                  <a:fillRect l="-149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橢圓 11">
            <a:extLst>
              <a:ext uri="{FF2B5EF4-FFF2-40B4-BE49-F238E27FC236}">
                <a16:creationId xmlns:a16="http://schemas.microsoft.com/office/drawing/2014/main" xmlns="" id="{4262453E-4DD1-4297-B21E-D1EB07C0B674}"/>
              </a:ext>
            </a:extLst>
          </p:cNvPr>
          <p:cNvSpPr/>
          <p:nvPr/>
        </p:nvSpPr>
        <p:spPr>
          <a:xfrm>
            <a:off x="1894642" y="5840225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xmlns="" id="{A1DB7B81-C7AF-43D1-AC0F-5664149A5FB1}"/>
              </a:ext>
            </a:extLst>
          </p:cNvPr>
          <p:cNvCxnSpPr/>
          <p:nvPr/>
        </p:nvCxnSpPr>
        <p:spPr>
          <a:xfrm>
            <a:off x="1971466" y="4455075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xmlns="" id="{66E6E5DF-99DC-4EA4-8990-3BEAD034F7EE}"/>
                  </a:ext>
                </a:extLst>
              </p:cNvPr>
              <p:cNvSpPr/>
              <p:nvPr/>
            </p:nvSpPr>
            <p:spPr>
              <a:xfrm>
                <a:off x="1757507" y="5991159"/>
                <a:ext cx="620170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6E6E5DF-99DC-4EA4-8990-3BEAD034F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507" y="5991159"/>
                <a:ext cx="620170" cy="4682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接點 15">
            <a:extLst>
              <a:ext uri="{FF2B5EF4-FFF2-40B4-BE49-F238E27FC236}">
                <a16:creationId xmlns:a16="http://schemas.microsoft.com/office/drawing/2014/main" xmlns="" id="{5E3C28AA-7161-4930-8CD3-4B3F2283150E}"/>
              </a:ext>
            </a:extLst>
          </p:cNvPr>
          <p:cNvCxnSpPr/>
          <p:nvPr/>
        </p:nvCxnSpPr>
        <p:spPr>
          <a:xfrm>
            <a:off x="1271969" y="3824924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xmlns="" id="{D924867C-036D-4465-970F-E7C6FC1AC373}"/>
              </a:ext>
            </a:extLst>
          </p:cNvPr>
          <p:cNvCxnSpPr/>
          <p:nvPr/>
        </p:nvCxnSpPr>
        <p:spPr>
          <a:xfrm flipH="1">
            <a:off x="1990542" y="3354664"/>
            <a:ext cx="1328230" cy="1100411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圖片 23">
            <a:extLst>
              <a:ext uri="{FF2B5EF4-FFF2-40B4-BE49-F238E27FC236}">
                <a16:creationId xmlns:a16="http://schemas.microsoft.com/office/drawing/2014/main" xmlns="" id="{C7934254-0D19-45B3-BBD5-3FEA14B6A2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94" y="3445371"/>
            <a:ext cx="1163839" cy="1163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xmlns="" id="{2FFD7F48-4A56-4ED2-B5F7-19ECDA6C7E16}"/>
                  </a:ext>
                </a:extLst>
              </p:cNvPr>
              <p:cNvSpPr/>
              <p:nvPr/>
            </p:nvSpPr>
            <p:spPr>
              <a:xfrm>
                <a:off x="8238311" y="5969633"/>
                <a:ext cx="4902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FFD7F48-4A56-4ED2-B5F7-19ECDA6C7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11" y="5969633"/>
                <a:ext cx="49026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E3A592BC-7179-4DE9-8674-FA07D9F61042}"/>
              </a:ext>
            </a:extLst>
          </p:cNvPr>
          <p:cNvSpPr/>
          <p:nvPr/>
        </p:nvSpPr>
        <p:spPr>
          <a:xfrm>
            <a:off x="1376660" y="75518"/>
            <a:ext cx="7709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dirty="0"/>
              <a:t>Source of image: </a:t>
            </a:r>
            <a:r>
              <a:rPr lang="zh-TW" altLang="en-US" dirty="0"/>
              <a:t>http://chico386.pixnet.net/album/photo/171572850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xmlns="" id="{AEB781A2-72B3-4B4A-A6F8-E5E8AD28AAAB}"/>
              </a:ext>
            </a:extLst>
          </p:cNvPr>
          <p:cNvSpPr txBox="1"/>
          <p:nvPr/>
        </p:nvSpPr>
        <p:spPr>
          <a:xfrm>
            <a:off x="2526133" y="1431735"/>
            <a:ext cx="2414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Gradient Descent</a:t>
            </a:r>
            <a:endParaRPr lang="zh-TW" altLang="en-US" sz="2400" b="1" i="1" u="sng" dirty="0"/>
          </a:p>
        </p:txBody>
      </p:sp>
      <p:sp>
        <p:nvSpPr>
          <p:cNvPr id="31" name="向右箭號 31">
            <a:extLst>
              <a:ext uri="{FF2B5EF4-FFF2-40B4-BE49-F238E27FC236}">
                <a16:creationId xmlns:a16="http://schemas.microsoft.com/office/drawing/2014/main" xmlns="" id="{6ADD8730-7F52-4512-AFE1-5D7007889973}"/>
              </a:ext>
            </a:extLst>
          </p:cNvPr>
          <p:cNvSpPr/>
          <p:nvPr/>
        </p:nvSpPr>
        <p:spPr>
          <a:xfrm>
            <a:off x="2163265" y="5859757"/>
            <a:ext cx="1331649" cy="20109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xmlns="" id="{6042F627-385D-4E9E-8275-6231CF462121}"/>
              </a:ext>
            </a:extLst>
          </p:cNvPr>
          <p:cNvCxnSpPr/>
          <p:nvPr/>
        </p:nvCxnSpPr>
        <p:spPr>
          <a:xfrm>
            <a:off x="3634740" y="4977402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xmlns="" id="{6BE81D5B-CB90-4489-9CF9-A433BDC25A97}"/>
              </a:ext>
            </a:extLst>
          </p:cNvPr>
          <p:cNvCxnSpPr/>
          <p:nvPr/>
        </p:nvCxnSpPr>
        <p:spPr>
          <a:xfrm>
            <a:off x="4449136" y="5020297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>
            <a:extLst>
              <a:ext uri="{FF2B5EF4-FFF2-40B4-BE49-F238E27FC236}">
                <a16:creationId xmlns:a16="http://schemas.microsoft.com/office/drawing/2014/main" xmlns="" id="{15C216FB-D80F-4DB4-9476-B1274B6AAD78}"/>
              </a:ext>
            </a:extLst>
          </p:cNvPr>
          <p:cNvSpPr/>
          <p:nvPr/>
        </p:nvSpPr>
        <p:spPr>
          <a:xfrm>
            <a:off x="3535534" y="5892002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xmlns="" id="{035811DC-39CF-4175-AC5D-026CF531D40B}"/>
              </a:ext>
            </a:extLst>
          </p:cNvPr>
          <p:cNvSpPr/>
          <p:nvPr/>
        </p:nvSpPr>
        <p:spPr>
          <a:xfrm>
            <a:off x="3535534" y="5877488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xmlns="" id="{CE3D33AC-1C43-42E7-96AA-6FD09B2FFACD}"/>
              </a:ext>
            </a:extLst>
          </p:cNvPr>
          <p:cNvCxnSpPr/>
          <p:nvPr/>
        </p:nvCxnSpPr>
        <p:spPr>
          <a:xfrm>
            <a:off x="2940040" y="4973721"/>
            <a:ext cx="1298213" cy="20277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橢圓 39">
            <a:extLst>
              <a:ext uri="{FF2B5EF4-FFF2-40B4-BE49-F238E27FC236}">
                <a16:creationId xmlns:a16="http://schemas.microsoft.com/office/drawing/2014/main" xmlns="" id="{038BF4CA-8401-419C-B4C4-F9F282A887AE}"/>
              </a:ext>
            </a:extLst>
          </p:cNvPr>
          <p:cNvSpPr/>
          <p:nvPr/>
        </p:nvSpPr>
        <p:spPr>
          <a:xfrm>
            <a:off x="4349821" y="5858169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向右箭號 31">
            <a:extLst>
              <a:ext uri="{FF2B5EF4-FFF2-40B4-BE49-F238E27FC236}">
                <a16:creationId xmlns:a16="http://schemas.microsoft.com/office/drawing/2014/main" xmlns="" id="{72871324-D61F-48C4-A698-AE23D67349FD}"/>
              </a:ext>
            </a:extLst>
          </p:cNvPr>
          <p:cNvSpPr/>
          <p:nvPr/>
        </p:nvSpPr>
        <p:spPr>
          <a:xfrm>
            <a:off x="3734047" y="5885468"/>
            <a:ext cx="578067" cy="20109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xmlns="" id="{703CB763-9A5F-40DB-ABF6-1863D3845BD5}"/>
                  </a:ext>
                </a:extLst>
              </p:cNvPr>
              <p:cNvSpPr/>
              <p:nvPr/>
            </p:nvSpPr>
            <p:spPr>
              <a:xfrm>
                <a:off x="3396285" y="6019181"/>
                <a:ext cx="613566" cy="459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03CB763-9A5F-40DB-ABF6-1863D3845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285" y="6019181"/>
                <a:ext cx="613566" cy="4598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xmlns="" id="{0BBEEEE0-0157-4DE6-AD12-00833BEBB47C}"/>
                  </a:ext>
                </a:extLst>
              </p:cNvPr>
              <p:cNvSpPr/>
              <p:nvPr/>
            </p:nvSpPr>
            <p:spPr>
              <a:xfrm>
                <a:off x="4188752" y="6025439"/>
                <a:ext cx="620170" cy="460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0BBEEEE0-0157-4DE6-AD12-00833BEBB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752" y="6025439"/>
                <a:ext cx="620170" cy="4605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橢圓 43">
            <a:extLst>
              <a:ext uri="{FF2B5EF4-FFF2-40B4-BE49-F238E27FC236}">
                <a16:creationId xmlns:a16="http://schemas.microsoft.com/office/drawing/2014/main" xmlns="" id="{F36A35AB-1712-4F9A-BC92-AAA836A066EB}"/>
              </a:ext>
            </a:extLst>
          </p:cNvPr>
          <p:cNvSpPr/>
          <p:nvPr/>
        </p:nvSpPr>
        <p:spPr>
          <a:xfrm>
            <a:off x="5838386" y="5877488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xmlns="" id="{A7CDA1A5-B387-499B-8AB3-679695D5624C}"/>
              </a:ext>
            </a:extLst>
          </p:cNvPr>
          <p:cNvSpPr txBox="1"/>
          <p:nvPr/>
        </p:nvSpPr>
        <p:spPr>
          <a:xfrm>
            <a:off x="5332699" y="4902744"/>
            <a:ext cx="1215924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Local minima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xmlns="" id="{7A6BB266-4DDE-4651-B4D0-8446715CDB3C}"/>
                  </a:ext>
                </a:extLst>
              </p:cNvPr>
              <p:cNvSpPr/>
              <p:nvPr/>
            </p:nvSpPr>
            <p:spPr>
              <a:xfrm>
                <a:off x="5623170" y="6050718"/>
                <a:ext cx="634982" cy="4607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7A6BB266-4DDE-4651-B4D0-8446715CD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70" y="6050718"/>
                <a:ext cx="634982" cy="4607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橢圓 51">
            <a:extLst>
              <a:ext uri="{FF2B5EF4-FFF2-40B4-BE49-F238E27FC236}">
                <a16:creationId xmlns:a16="http://schemas.microsoft.com/office/drawing/2014/main" xmlns="" id="{5005E593-98BB-4C62-BC9A-2496AF4A8509}"/>
              </a:ext>
            </a:extLst>
          </p:cNvPr>
          <p:cNvSpPr/>
          <p:nvPr/>
        </p:nvSpPr>
        <p:spPr>
          <a:xfrm>
            <a:off x="7557378" y="5901064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xmlns="" id="{65B5502D-BF52-4699-8439-7A6AE443A3B1}"/>
              </a:ext>
            </a:extLst>
          </p:cNvPr>
          <p:cNvCxnSpPr/>
          <p:nvPr/>
        </p:nvCxnSpPr>
        <p:spPr>
          <a:xfrm>
            <a:off x="7658976" y="6011478"/>
            <a:ext cx="0" cy="52352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xmlns="" id="{A4D2E183-4283-4059-9B9F-9CD59BE8E78E}"/>
              </a:ext>
            </a:extLst>
          </p:cNvPr>
          <p:cNvSpPr txBox="1"/>
          <p:nvPr/>
        </p:nvSpPr>
        <p:spPr>
          <a:xfrm>
            <a:off x="7034004" y="5029473"/>
            <a:ext cx="1284304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global minima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xmlns="" id="{380FFA3D-CD46-479C-899B-B76623B2A906}"/>
                  </a:ext>
                </a:extLst>
              </p:cNvPr>
              <p:cNvSpPr/>
              <p:nvPr/>
            </p:nvSpPr>
            <p:spPr>
              <a:xfrm>
                <a:off x="5212487" y="762388"/>
                <a:ext cx="2729530" cy="6013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380FFA3D-CD46-479C-899B-B76623B2A9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487" y="762388"/>
                <a:ext cx="2729530" cy="6013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: 圓角 54">
            <a:extLst>
              <a:ext uri="{FF2B5EF4-FFF2-40B4-BE49-F238E27FC236}">
                <a16:creationId xmlns:a16="http://schemas.microsoft.com/office/drawing/2014/main" xmlns="" id="{DE660A70-9837-4326-9688-6DD61FE96F4B}"/>
              </a:ext>
            </a:extLst>
          </p:cNvPr>
          <p:cNvSpPr/>
          <p:nvPr/>
        </p:nvSpPr>
        <p:spPr>
          <a:xfrm>
            <a:off x="5729757" y="798927"/>
            <a:ext cx="500084" cy="4179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xmlns="" id="{AA48117D-A68D-40D0-A152-1B59F383E6FF}"/>
              </a:ext>
            </a:extLst>
          </p:cNvPr>
          <p:cNvSpPr/>
          <p:nvPr/>
        </p:nvSpPr>
        <p:spPr>
          <a:xfrm>
            <a:off x="7345117" y="1123191"/>
            <a:ext cx="354723" cy="2395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xmlns="" id="{4E15EDFC-BEE7-420B-BE20-6341D264845E}"/>
                  </a:ext>
                </a:extLst>
              </p:cNvPr>
              <p:cNvSpPr txBox="1"/>
              <p:nvPr/>
            </p:nvSpPr>
            <p:spPr>
              <a:xfrm>
                <a:off x="3141151" y="1945806"/>
                <a:ext cx="52951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(Randomly) Pick an initial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4E15EDFC-BEE7-420B-BE20-6341D2648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151" y="1945806"/>
                <a:ext cx="5295188" cy="461665"/>
              </a:xfrm>
              <a:prstGeom prst="rect">
                <a:avLst/>
              </a:prstGeom>
              <a:blipFill>
                <a:blip r:embed="rId14"/>
                <a:stretch>
                  <a:fillRect l="-149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>
            <a:extLst>
              <a:ext uri="{FF2B5EF4-FFF2-40B4-BE49-F238E27FC236}">
                <a16:creationId xmlns:a16="http://schemas.microsoft.com/office/drawing/2014/main" xmlns="" id="{004EF310-5CD8-4DE5-9A80-198D9EF69F09}"/>
              </a:ext>
            </a:extLst>
          </p:cNvPr>
          <p:cNvSpPr txBox="1"/>
          <p:nvPr/>
        </p:nvSpPr>
        <p:spPr>
          <a:xfrm>
            <a:off x="3141358" y="2601363"/>
            <a:ext cx="4406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400" dirty="0"/>
              <a:t>Compute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xmlns="" id="{834C7FBE-0D71-4CF6-B21D-4B46880593AA}"/>
                  </a:ext>
                </a:extLst>
              </p:cNvPr>
              <p:cNvSpPr txBox="1"/>
              <p:nvPr/>
            </p:nvSpPr>
            <p:spPr>
              <a:xfrm>
                <a:off x="4968157" y="2449793"/>
                <a:ext cx="13068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834C7FBE-0D71-4CF6-B21D-4B4688059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157" y="2449793"/>
                <a:ext cx="1306833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xmlns="" id="{46117AD2-21B8-408B-B5D5-039FE44A220B}"/>
                  </a:ext>
                </a:extLst>
              </p:cNvPr>
              <p:cNvSpPr txBox="1"/>
              <p:nvPr/>
            </p:nvSpPr>
            <p:spPr>
              <a:xfrm>
                <a:off x="5081129" y="3122820"/>
                <a:ext cx="3322139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46117AD2-21B8-408B-B5D5-039FE44A2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129" y="3122820"/>
                <a:ext cx="3322139" cy="79457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17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3" grpId="0"/>
      <p:bldP spid="44" grpId="0" animBg="1"/>
      <p:bldP spid="45" grpId="0" animBg="1"/>
      <p:bldP spid="46" grpId="0"/>
      <p:bldP spid="52" grpId="0" animBg="1"/>
      <p:bldP spid="5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2B198ED-E44C-437B-8D35-1B2738E9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Optimization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xmlns="" id="{EB7112F0-0AD8-453D-AFE4-9481D1AC50EF}"/>
                  </a:ext>
                </a:extLst>
              </p:cNvPr>
              <p:cNvSpPr txBox="1"/>
              <p:nvPr/>
            </p:nvSpPr>
            <p:spPr>
              <a:xfrm>
                <a:off x="893367" y="1659534"/>
                <a:ext cx="7021272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(Randomly) Pick initial values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B7112F0-0AD8-453D-AFE4-9481D1AC5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67" y="1659534"/>
                <a:ext cx="7021272" cy="468205"/>
              </a:xfrm>
              <a:prstGeom prst="rect">
                <a:avLst/>
              </a:prstGeom>
              <a:blipFill>
                <a:blip r:embed="rId2"/>
                <a:stretch>
                  <a:fillRect l="-1216" t="-1039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A4A555B4-B421-4159-AD29-F1B9A8244941}"/>
              </a:ext>
            </a:extLst>
          </p:cNvPr>
          <p:cNvSpPr txBox="1"/>
          <p:nvPr/>
        </p:nvSpPr>
        <p:spPr>
          <a:xfrm>
            <a:off x="893367" y="2221663"/>
            <a:ext cx="7021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400" dirty="0"/>
              <a:t>Compute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xmlns="" id="{BB6BB3DE-A844-454C-9444-3D10A4F940EC}"/>
                  </a:ext>
                </a:extLst>
              </p:cNvPr>
              <p:cNvSpPr txBox="1"/>
              <p:nvPr/>
            </p:nvSpPr>
            <p:spPr>
              <a:xfrm>
                <a:off x="1644470" y="2900007"/>
                <a:ext cx="191808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BB6BB3DE-A844-454C-9444-3D10A4F94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470" y="2900007"/>
                <a:ext cx="1918089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xmlns="" id="{A5CCD967-E679-44B3-99AA-D44EBA99885C}"/>
                  </a:ext>
                </a:extLst>
              </p:cNvPr>
              <p:cNvSpPr txBox="1"/>
              <p:nvPr/>
            </p:nvSpPr>
            <p:spPr>
              <a:xfrm>
                <a:off x="4120574" y="2946934"/>
                <a:ext cx="4394776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A5CCD967-E679-44B3-99AA-D44EBA998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574" y="2946934"/>
                <a:ext cx="4394776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xmlns="" id="{66AFC596-744C-4639-B707-29933757A51C}"/>
                  </a:ext>
                </a:extLst>
              </p:cNvPr>
              <p:cNvSpPr txBox="1"/>
              <p:nvPr/>
            </p:nvSpPr>
            <p:spPr>
              <a:xfrm>
                <a:off x="1644470" y="3908702"/>
                <a:ext cx="185486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6AFC596-744C-4639-B707-29933757A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470" y="3908702"/>
                <a:ext cx="1854867" cy="702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xmlns="" id="{C4C50069-E91E-4A3B-B517-0F025CF05F7D}"/>
                  </a:ext>
                </a:extLst>
              </p:cNvPr>
              <p:cNvSpPr txBox="1"/>
              <p:nvPr/>
            </p:nvSpPr>
            <p:spPr>
              <a:xfrm>
                <a:off x="4079734" y="3976598"/>
                <a:ext cx="4394776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4C50069-E91E-4A3B-B517-0F025CF05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34" y="3976598"/>
                <a:ext cx="4394776" cy="7945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xmlns="" id="{9E2ADC08-D332-4F46-AF04-6FCA5DF6F3C4}"/>
              </a:ext>
            </a:extLst>
          </p:cNvPr>
          <p:cNvSpPr txBox="1"/>
          <p:nvPr/>
        </p:nvSpPr>
        <p:spPr>
          <a:xfrm>
            <a:off x="865500" y="5198466"/>
            <a:ext cx="764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be done in one line in most deep learning frameworks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xmlns="" id="{A17973F7-7FD1-4BCF-8A2E-88F38F643E90}"/>
                  </a:ext>
                </a:extLst>
              </p:cNvPr>
              <p:cNvSpPr/>
              <p:nvPr/>
            </p:nvSpPr>
            <p:spPr>
              <a:xfrm>
                <a:off x="5212487" y="762388"/>
                <a:ext cx="2729530" cy="6013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17973F7-7FD1-4BCF-8A2E-88F38F643E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487" y="762388"/>
                <a:ext cx="2729530" cy="6013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xmlns="" id="{F589E4AB-9D96-4979-9BF5-3B4A24B5D3B7}"/>
              </a:ext>
            </a:extLst>
          </p:cNvPr>
          <p:cNvSpPr/>
          <p:nvPr/>
        </p:nvSpPr>
        <p:spPr>
          <a:xfrm>
            <a:off x="1480456" y="2787766"/>
            <a:ext cx="2125645" cy="1997922"/>
          </a:xfrm>
          <a:prstGeom prst="rect">
            <a:avLst/>
          </a:prstGeom>
          <a:noFill/>
          <a:ln w="381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xmlns="" id="{97AC91F5-2119-48EA-AB24-7472354BF44A}"/>
              </a:ext>
            </a:extLst>
          </p:cNvPr>
          <p:cNvCxnSpPr>
            <a:cxnSpLocks/>
          </p:cNvCxnSpPr>
          <p:nvPr/>
        </p:nvCxnSpPr>
        <p:spPr>
          <a:xfrm>
            <a:off x="1919196" y="4829230"/>
            <a:ext cx="1" cy="3907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xmlns="" id="{26977F53-A168-4D23-A201-75CE3EDA32BB}"/>
                  </a:ext>
                </a:extLst>
              </p:cNvPr>
              <p:cNvSpPr txBox="1"/>
              <p:nvPr/>
            </p:nvSpPr>
            <p:spPr>
              <a:xfrm>
                <a:off x="935258" y="5785935"/>
                <a:ext cx="70212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Update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dirty="0"/>
                  <a:t> interatively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26977F53-A168-4D23-A201-75CE3EDA3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258" y="5785935"/>
                <a:ext cx="7021273" cy="461665"/>
              </a:xfrm>
              <a:prstGeom prst="rect">
                <a:avLst/>
              </a:prstGeom>
              <a:blipFill>
                <a:blip r:embed="rId8"/>
                <a:stretch>
                  <a:fillRect l="-112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91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  <p:bldP spid="14" grpId="0"/>
      <p:bldP spid="15" grpId="0"/>
      <p:bldP spid="20" grpId="0"/>
      <p:bldP spid="3" grpId="0" animBg="1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8812325"/>
              </p:ext>
            </p:extLst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is so simple ……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71" y="3804457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xmlns="" id="{26566A0F-DAFD-4242-A4F6-124DAD8DBF5F}"/>
                  </a:ext>
                </a:extLst>
              </p:cNvPr>
              <p:cNvSpPr txBox="1"/>
              <p:nvPr/>
            </p:nvSpPr>
            <p:spPr>
              <a:xfrm>
                <a:off x="798333" y="1688003"/>
                <a:ext cx="1805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6566A0F-DAFD-4242-A4F6-124DAD8DB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33" y="1688003"/>
                <a:ext cx="1805110" cy="369332"/>
              </a:xfrm>
              <a:prstGeom prst="rect">
                <a:avLst/>
              </a:prstGeom>
              <a:blipFill>
                <a:blip r:embed="rId8"/>
                <a:stretch>
                  <a:fillRect l="-371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32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is so simple ……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xmlns="" id="{FC8275CB-25AC-4B2E-A305-B35A26A23633}"/>
                  </a:ext>
                </a:extLst>
              </p:cNvPr>
              <p:cNvSpPr txBox="1"/>
              <p:nvPr/>
            </p:nvSpPr>
            <p:spPr>
              <a:xfrm>
                <a:off x="798333" y="1688003"/>
                <a:ext cx="1805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C8275CB-25AC-4B2E-A305-B35A26A23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33" y="1688003"/>
                <a:ext cx="1805110" cy="369332"/>
              </a:xfrm>
              <a:prstGeom prst="rect">
                <a:avLst/>
              </a:prstGeom>
              <a:blipFill>
                <a:blip r:embed="rId8"/>
                <a:stretch>
                  <a:fillRect l="-371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xmlns="" id="{B9B20A9B-265B-493A-ACBD-801D59F24DB0}"/>
                  </a:ext>
                </a:extLst>
              </p:cNvPr>
              <p:cNvSpPr txBox="1"/>
              <p:nvPr/>
            </p:nvSpPr>
            <p:spPr>
              <a:xfrm>
                <a:off x="951063" y="4454555"/>
                <a:ext cx="7564287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07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/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achieves the smallest loss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31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altLang="zh-TW" sz="2400" dirty="0"/>
                  <a:t> </a:t>
                </a:r>
              </a:p>
              <a:p>
                <a:r>
                  <a:rPr lang="en-US" altLang="zh-TW" sz="2400" dirty="0"/>
                  <a:t>on </a:t>
                </a:r>
                <a:r>
                  <a:rPr lang="en-US" altLang="zh-TW" sz="2400" b="1" dirty="0" smtClean="0"/>
                  <a:t>training data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9B20A9B-265B-493A-ACBD-801D59F24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63" y="4454555"/>
                <a:ext cx="7564287" cy="738664"/>
              </a:xfrm>
              <a:prstGeom prst="rect">
                <a:avLst/>
              </a:prstGeom>
              <a:blipFill>
                <a:blip r:embed="rId9"/>
                <a:stretch>
                  <a:fillRect l="-2417" t="-13223" b="-239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4D2F4E5A-B9BE-42C1-B84A-CC940C70002A}"/>
              </a:ext>
            </a:extLst>
          </p:cNvPr>
          <p:cNvSpPr txBox="1"/>
          <p:nvPr/>
        </p:nvSpPr>
        <p:spPr>
          <a:xfrm>
            <a:off x="798333" y="5306859"/>
            <a:ext cx="6859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about data of </a:t>
            </a:r>
            <a:r>
              <a:rPr lang="en-US" altLang="zh-TW" sz="2400" b="1" dirty="0" smtClean="0"/>
              <a:t>unseen data/ future data</a:t>
            </a:r>
            <a:r>
              <a:rPr lang="en-US" altLang="zh-TW" sz="2400" dirty="0" smtClean="0"/>
              <a:t>? </a:t>
            </a:r>
          </a:p>
          <a:p>
            <a:r>
              <a:rPr lang="en-US" altLang="zh-TW" sz="2400" dirty="0" smtClean="0"/>
              <a:t>There is a test set about the generalization </a:t>
            </a:r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xmlns="" id="{5E722772-59EA-4A99-97F4-F003F4429719}"/>
              </a:ext>
            </a:extLst>
          </p:cNvPr>
          <p:cNvSpPr txBox="1"/>
          <p:nvPr/>
        </p:nvSpPr>
        <p:spPr>
          <a:xfrm>
            <a:off x="3403743" y="3691390"/>
            <a:ext cx="2336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Training</a:t>
            </a:r>
            <a:endParaRPr lang="zh-TW" altLang="en-US" sz="2400" b="1" i="1" u="sng" dirty="0"/>
          </a:p>
        </p:txBody>
      </p:sp>
      <p:sp>
        <p:nvSpPr>
          <p:cNvPr id="5" name="右大括弧 4">
            <a:extLst>
              <a:ext uri="{FF2B5EF4-FFF2-40B4-BE49-F238E27FC236}">
                <a16:creationId xmlns:a16="http://schemas.microsoft.com/office/drawing/2014/main" xmlns="" id="{3FF27820-45E1-47E2-AB2E-5889B704523F}"/>
              </a:ext>
            </a:extLst>
          </p:cNvPr>
          <p:cNvSpPr/>
          <p:nvPr/>
        </p:nvSpPr>
        <p:spPr>
          <a:xfrm rot="5400000">
            <a:off x="4350611" y="-632774"/>
            <a:ext cx="442777" cy="8192937"/>
          </a:xfrm>
          <a:prstGeom prst="rightBrace">
            <a:avLst>
              <a:gd name="adj1" fmla="val 16554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xmlns="" id="{51D7748F-D62F-4ADB-A154-B727383201E3}"/>
                  </a:ext>
                </a:extLst>
              </p:cNvPr>
              <p:cNvSpPr txBox="1"/>
              <p:nvPr/>
            </p:nvSpPr>
            <p:spPr>
              <a:xfrm>
                <a:off x="6482222" y="5882164"/>
                <a:ext cx="16790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 smtClean="0">
                        <a:latin typeface="Cambria Math"/>
                      </a:rPr>
                      <m:t>3</m:t>
                    </m:r>
                    <m:r>
                      <a:rPr lang="en-US" altLang="zh-TW" sz="2400" b="0" i="1" smtClean="0">
                        <a:latin typeface="Cambria Math"/>
                      </a:rPr>
                      <m:t>5</m:t>
                    </m:r>
                    <m:r>
                      <a:rPr lang="en-US" altLang="zh-TW" sz="2400" b="0" i="1" smtClean="0">
                        <a:latin typeface="Cambria Math"/>
                      </a:rPr>
                      <m:t>.</m:t>
                    </m:r>
                    <m:r>
                      <a:rPr lang="en-US" altLang="zh-TW" sz="2400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altLang="zh-TW" sz="2400" dirty="0"/>
                  <a:t> </a:t>
                </a: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1D7748F-D62F-4ADB-A154-B72738320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222" y="5882164"/>
                <a:ext cx="1679043" cy="369332"/>
              </a:xfrm>
              <a:prstGeom prst="rect">
                <a:avLst/>
              </a:prstGeom>
              <a:blipFill>
                <a:blip r:embed="rId10"/>
                <a:stretch>
                  <a:fillRect t="-1639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89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xmlns="" id="{1A4227AC-CAB2-4933-8B6A-44548E3F450F}"/>
                  </a:ext>
                </a:extLst>
              </p:cNvPr>
              <p:cNvSpPr txBox="1"/>
              <p:nvPr/>
            </p:nvSpPr>
            <p:spPr>
              <a:xfrm>
                <a:off x="739744" y="352804"/>
                <a:ext cx="21057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A4227AC-CAB2-4933-8B6A-44548E3F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44" y="352804"/>
                <a:ext cx="2105705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xmlns="" id="{2B449A8B-636A-436C-9650-27E1341A6B37}"/>
                  </a:ext>
                </a:extLst>
              </p:cNvPr>
              <p:cNvSpPr txBox="1"/>
              <p:nvPr/>
            </p:nvSpPr>
            <p:spPr>
              <a:xfrm>
                <a:off x="359984" y="1150254"/>
                <a:ext cx="3330651" cy="12576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B449A8B-636A-436C-9650-27E1341A6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84" y="1150254"/>
                <a:ext cx="3330651" cy="125765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2">
            <a:extLst>
              <a:ext uri="{FF2B5EF4-FFF2-40B4-BE49-F238E27FC236}">
                <a16:creationId xmlns:a16="http://schemas.microsoft.com/office/drawing/2014/main" xmlns="" id="{B8090266-30F1-42F0-AB81-70BE27AFFB85}"/>
              </a:ext>
            </a:extLst>
          </p:cNvPr>
          <p:cNvSpPr txBox="1"/>
          <p:nvPr/>
        </p:nvSpPr>
        <p:spPr>
          <a:xfrm>
            <a:off x="2895206" y="2659720"/>
            <a:ext cx="333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Linear models 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7416596"/>
                  </p:ext>
                </p:extLst>
              </p:nvPr>
            </p:nvGraphicFramePr>
            <p:xfrm>
              <a:off x="4197926" y="610500"/>
              <a:ext cx="3674226" cy="1600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4742">
                      <a:extLst>
                        <a:ext uri="{9D8B030D-6E8A-4147-A177-3AD203B41FA5}">
                          <a16:colId xmlns:a16="http://schemas.microsoft.com/office/drawing/2014/main" xmlns="" val="2984948856"/>
                        </a:ext>
                      </a:extLst>
                    </a:gridCol>
                    <a:gridCol w="1224742">
                      <a:extLst>
                        <a:ext uri="{9D8B030D-6E8A-4147-A177-3AD203B41FA5}">
                          <a16:colId xmlns:a16="http://schemas.microsoft.com/office/drawing/2014/main" xmlns="" val="1098002023"/>
                        </a:ext>
                      </a:extLst>
                    </a:gridCol>
                    <a:gridCol w="1224742">
                      <a:extLst>
                        <a:ext uri="{9D8B030D-6E8A-4147-A177-3AD203B41FA5}">
                          <a16:colId xmlns:a16="http://schemas.microsoft.com/office/drawing/2014/main" xmlns="" val="33755197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dirty="0" smtClean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lang="en-US" sz="1600" kern="1200" dirty="0" smtClean="0">
                              <a:solidFill>
                                <a:schemeClr val="tx1"/>
                              </a:solidFill>
                              <a:latin typeface="Arial"/>
                              <a:ea typeface="+mn-ea"/>
                              <a:cs typeface="Arial"/>
                            </a:rPr>
                            <a:t>views</a:t>
                          </a:r>
                          <a:endParaRPr sz="1600" kern="1200" dirty="0">
                            <a:solidFill>
                              <a:schemeClr val="tx1"/>
                            </a:solidFill>
                            <a:latin typeface="Arial"/>
                            <a:ea typeface="+mn-ea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75565" algn="l">
                            <a:lnSpc>
                              <a:spcPct val="100000"/>
                            </a:lnSpc>
                          </a:pPr>
                          <a:r>
                            <a:rPr lang="en-US" sz="1600" dirty="0" smtClean="0">
                              <a:latin typeface="Arial"/>
                              <a:cs typeface="Arial"/>
                            </a:rPr>
                            <a:t>1100</a:t>
                          </a:r>
                          <a:endParaRPr sz="16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xmlns="" val="24479728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 smtClean="0">
                              <a:solidFill>
                                <a:schemeClr val="tx1"/>
                              </a:solidFill>
                              <a:latin typeface="Arial"/>
                              <a:ea typeface="+mn-ea"/>
                              <a:cs typeface="Arial"/>
                            </a:rPr>
                            <a:t> type</a:t>
                          </a:r>
                          <a:endParaRPr sz="1600" kern="1200" dirty="0">
                            <a:solidFill>
                              <a:schemeClr val="tx1"/>
                            </a:solidFill>
                            <a:latin typeface="Arial"/>
                            <a:ea typeface="+mn-ea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 smtClean="0">
                              <a:solidFill>
                                <a:schemeClr val="tx1"/>
                              </a:solidFill>
                              <a:latin typeface="Arial"/>
                              <a:ea typeface="+mn-ea"/>
                              <a:cs typeface="Arial"/>
                            </a:rPr>
                            <a:t> living</a:t>
                          </a:r>
                          <a:endParaRPr sz="1600" kern="1200" dirty="0">
                            <a:solidFill>
                              <a:schemeClr val="tx1"/>
                            </a:solidFill>
                            <a:latin typeface="Arial"/>
                            <a:ea typeface="+mn-ea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xmlns="" val="5478377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 smtClean="0">
                              <a:solidFill>
                                <a:schemeClr val="tx1"/>
                              </a:solidFill>
                              <a:latin typeface="Arial"/>
                              <a:ea typeface="+mn-ea"/>
                              <a:cs typeface="Arial"/>
                            </a:rPr>
                            <a:t> dates</a:t>
                          </a:r>
                          <a:endParaRPr sz="1600" kern="1200" dirty="0">
                            <a:solidFill>
                              <a:schemeClr val="tx1"/>
                            </a:solidFill>
                            <a:latin typeface="Arial"/>
                            <a:ea typeface="+mn-ea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 smtClean="0">
                              <a:solidFill>
                                <a:schemeClr val="tx1"/>
                              </a:solidFill>
                              <a:latin typeface="Arial"/>
                              <a:ea typeface="+mn-ea"/>
                              <a:cs typeface="Arial"/>
                            </a:rPr>
                            <a:t> 52</a:t>
                          </a:r>
                          <a:endParaRPr sz="1600" kern="1200" dirty="0">
                            <a:solidFill>
                              <a:schemeClr val="tx1"/>
                            </a:solidFill>
                            <a:latin typeface="Arial"/>
                            <a:ea typeface="+mn-ea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xmlns="" val="4021099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75565" algn="l">
                            <a:lnSpc>
                              <a:spcPct val="100000"/>
                            </a:lnSpc>
                          </a:pPr>
                          <a:r>
                            <a:rPr lang="en-US" sz="1600" dirty="0" smtClean="0">
                              <a:latin typeface="Arial"/>
                              <a:cs typeface="Arial"/>
                            </a:rPr>
                            <a:t> bullet  screen</a:t>
                          </a:r>
                          <a:endParaRPr sz="16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dirty="0" smtClean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600" dirty="0" smtClean="0">
                              <a:latin typeface="Arial"/>
                              <a:cs typeface="Arial"/>
                            </a:rPr>
                            <a:t>240</a:t>
                          </a:r>
                          <a:endParaRPr sz="16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xmlns="" val="15090128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7416596"/>
                  </p:ext>
                </p:extLst>
              </p:nvPr>
            </p:nvGraphicFramePr>
            <p:xfrm>
              <a:off x="4197926" y="610500"/>
              <a:ext cx="3674226" cy="1600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4742">
                      <a:extLst>
                        <a:ext uri="{9D8B030D-6E8A-4147-A177-3AD203B41FA5}">
                          <a16:colId xmlns:a16="http://schemas.microsoft.com/office/drawing/2014/main" val="2984948856"/>
                        </a:ext>
                      </a:extLst>
                    </a:gridCol>
                    <a:gridCol w="1224742">
                      <a:extLst>
                        <a:ext uri="{9D8B030D-6E8A-4147-A177-3AD203B41FA5}">
                          <a16:colId xmlns:a16="http://schemas.microsoft.com/office/drawing/2014/main" val="1098002023"/>
                        </a:ext>
                      </a:extLst>
                    </a:gridCol>
                    <a:gridCol w="1224742">
                      <a:extLst>
                        <a:ext uri="{9D8B030D-6E8A-4147-A177-3AD203B41FA5}">
                          <a16:colId xmlns:a16="http://schemas.microsoft.com/office/drawing/2014/main" val="33755197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498" t="-16393" r="-201493" b="-363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dirty="0" smtClean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lang="en-US" sz="1600" kern="1200" dirty="0" smtClean="0">
                              <a:solidFill>
                                <a:schemeClr val="tx1"/>
                              </a:solidFill>
                              <a:latin typeface="Arial"/>
                              <a:ea typeface="+mn-ea"/>
                              <a:cs typeface="Arial"/>
                            </a:rPr>
                            <a:t>views</a:t>
                          </a:r>
                          <a:endParaRPr sz="1600" kern="1200" dirty="0">
                            <a:solidFill>
                              <a:schemeClr val="tx1"/>
                            </a:solidFill>
                            <a:latin typeface="Arial"/>
                            <a:ea typeface="+mn-ea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75565" algn="l">
                            <a:lnSpc>
                              <a:spcPct val="100000"/>
                            </a:lnSpc>
                          </a:pPr>
                          <a:r>
                            <a:rPr lang="en-US" sz="1600" dirty="0" smtClean="0">
                              <a:latin typeface="Arial"/>
                              <a:cs typeface="Arial"/>
                            </a:rPr>
                            <a:t>1100</a:t>
                          </a:r>
                          <a:endParaRPr sz="16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24479728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498" t="-116393" r="-201493" b="-263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 smtClean="0">
                              <a:solidFill>
                                <a:schemeClr val="tx1"/>
                              </a:solidFill>
                              <a:latin typeface="Arial"/>
                              <a:ea typeface="+mn-ea"/>
                              <a:cs typeface="Arial"/>
                            </a:rPr>
                            <a:t> type</a:t>
                          </a:r>
                          <a:endParaRPr sz="1600" kern="1200" dirty="0">
                            <a:solidFill>
                              <a:schemeClr val="tx1"/>
                            </a:solidFill>
                            <a:latin typeface="Arial"/>
                            <a:ea typeface="+mn-ea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 smtClean="0">
                              <a:solidFill>
                                <a:schemeClr val="tx1"/>
                              </a:solidFill>
                              <a:latin typeface="Arial"/>
                              <a:ea typeface="+mn-ea"/>
                              <a:cs typeface="Arial"/>
                            </a:rPr>
                            <a:t> living</a:t>
                          </a:r>
                          <a:endParaRPr sz="1600" kern="1200" dirty="0">
                            <a:solidFill>
                              <a:schemeClr val="tx1"/>
                            </a:solidFill>
                            <a:latin typeface="Arial"/>
                            <a:ea typeface="+mn-ea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5478377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498" t="-216393" r="-201493" b="-163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 smtClean="0">
                              <a:solidFill>
                                <a:schemeClr val="tx1"/>
                              </a:solidFill>
                              <a:latin typeface="Arial"/>
                              <a:ea typeface="+mn-ea"/>
                              <a:cs typeface="Arial"/>
                            </a:rPr>
                            <a:t> dates</a:t>
                          </a:r>
                          <a:endParaRPr sz="1600" kern="1200" dirty="0">
                            <a:solidFill>
                              <a:schemeClr val="tx1"/>
                            </a:solidFill>
                            <a:latin typeface="Arial"/>
                            <a:ea typeface="+mn-ea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 smtClean="0">
                              <a:solidFill>
                                <a:schemeClr val="tx1"/>
                              </a:solidFill>
                              <a:latin typeface="Arial"/>
                              <a:ea typeface="+mn-ea"/>
                              <a:cs typeface="Arial"/>
                            </a:rPr>
                            <a:t> 52</a:t>
                          </a:r>
                          <a:endParaRPr sz="1600" kern="1200" dirty="0">
                            <a:solidFill>
                              <a:schemeClr val="tx1"/>
                            </a:solidFill>
                            <a:latin typeface="Arial"/>
                            <a:ea typeface="+mn-ea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4021099717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498" t="-241250" r="-20149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75565" algn="l">
                            <a:lnSpc>
                              <a:spcPct val="100000"/>
                            </a:lnSpc>
                          </a:pPr>
                          <a:r>
                            <a:rPr lang="en-US" sz="1600" dirty="0" smtClean="0">
                              <a:latin typeface="Arial"/>
                              <a:cs typeface="Arial"/>
                            </a:rPr>
                            <a:t> bullet  screen</a:t>
                          </a:r>
                          <a:endParaRPr sz="16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dirty="0" smtClean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600" dirty="0" smtClean="0">
                              <a:latin typeface="Arial"/>
                              <a:cs typeface="Arial"/>
                            </a:rPr>
                            <a:t>240</a:t>
                          </a:r>
                          <a:endParaRPr sz="16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150901287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8" name="群組 8">
            <a:extLst>
              <a:ext uri="{FF2B5EF4-FFF2-40B4-BE49-F238E27FC236}">
                <a16:creationId xmlns:a16="http://schemas.microsoft.com/office/drawing/2014/main" xmlns="" id="{525A21EF-5B93-4344-BD06-C68DA4326B06}"/>
              </a:ext>
            </a:extLst>
          </p:cNvPr>
          <p:cNvGrpSpPr/>
          <p:nvPr/>
        </p:nvGrpSpPr>
        <p:grpSpPr>
          <a:xfrm>
            <a:off x="525092" y="3873000"/>
            <a:ext cx="5092542" cy="929124"/>
            <a:chOff x="3669430" y="4144720"/>
            <a:chExt cx="5092542" cy="929124"/>
          </a:xfrm>
        </p:grpSpPr>
        <p:sp>
          <p:nvSpPr>
            <p:cNvPr id="49" name="文字方塊 9">
              <a:extLst>
                <a:ext uri="{FF2B5EF4-FFF2-40B4-BE49-F238E27FC236}">
                  <a16:creationId xmlns:a16="http://schemas.microsoft.com/office/drawing/2014/main" xmlns="" id="{5F6FFAD0-0AA3-439B-B6EF-CEF0AF24CCD5}"/>
                </a:ext>
              </a:extLst>
            </p:cNvPr>
            <p:cNvSpPr txBox="1"/>
            <p:nvPr/>
          </p:nvSpPr>
          <p:spPr>
            <a:xfrm>
              <a:off x="3873924" y="4418529"/>
              <a:ext cx="488804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zh-TW" altLang="en-US" sz="2800" dirty="0"/>
            </a:p>
          </p:txBody>
        </p:sp>
        <p:grpSp>
          <p:nvGrpSpPr>
            <p:cNvPr id="50" name="群組 10">
              <a:extLst>
                <a:ext uri="{FF2B5EF4-FFF2-40B4-BE49-F238E27FC236}">
                  <a16:creationId xmlns:a16="http://schemas.microsoft.com/office/drawing/2014/main" xmlns="" id="{41340F39-0A59-428F-A52D-68BDC913F9F4}"/>
                </a:ext>
              </a:extLst>
            </p:cNvPr>
            <p:cNvGrpSpPr/>
            <p:nvPr/>
          </p:nvGrpSpPr>
          <p:grpSpPr>
            <a:xfrm>
              <a:off x="6248717" y="4400068"/>
              <a:ext cx="905207" cy="430887"/>
              <a:chOff x="4086576" y="5528420"/>
              <a:chExt cx="905207" cy="430887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xmlns="" id="{2CACABE0-72CA-4C6F-839C-514FDDAB5A30}"/>
                  </a:ext>
                </a:extLst>
              </p:cNvPr>
              <p:cNvSpPr/>
              <p:nvPr/>
            </p:nvSpPr>
            <p:spPr>
              <a:xfrm>
                <a:off x="4086576" y="5558878"/>
                <a:ext cx="905207" cy="39081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文字方塊 30">
                    <a:extLst>
                      <a:ext uri="{FF2B5EF4-FFF2-40B4-BE49-F238E27FC236}">
                        <a16:creationId xmlns:a16="http://schemas.microsoft.com/office/drawing/2014/main" xmlns="" id="{320AFD7D-8A87-4BF3-8FAD-ADC9FBDA7D9A}"/>
                      </a:ext>
                    </a:extLst>
                  </p:cNvPr>
                  <p:cNvSpPr txBox="1"/>
                  <p:nvPr/>
                </p:nvSpPr>
                <p:spPr>
                  <a:xfrm>
                    <a:off x="4358166" y="5528420"/>
                    <a:ext cx="437235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65" name="文字方塊 64">
                    <a:extLst>
                      <a:ext uri="{FF2B5EF4-FFF2-40B4-BE49-F238E27FC236}">
                        <a16:creationId xmlns:a16="http://schemas.microsoft.com/office/drawing/2014/main" id="{44C02B0A-1E91-487A-9854-3391A61726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8166" y="5528420"/>
                    <a:ext cx="437235" cy="43088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1" name="群組 11">
              <a:extLst>
                <a:ext uri="{FF2B5EF4-FFF2-40B4-BE49-F238E27FC236}">
                  <a16:creationId xmlns:a16="http://schemas.microsoft.com/office/drawing/2014/main" xmlns="" id="{36C3404A-9F6B-48EF-B7DB-FA1E12D97D03}"/>
                </a:ext>
              </a:extLst>
            </p:cNvPr>
            <p:cNvGrpSpPr/>
            <p:nvPr/>
          </p:nvGrpSpPr>
          <p:grpSpPr>
            <a:xfrm>
              <a:off x="7250808" y="4144720"/>
              <a:ext cx="441359" cy="929124"/>
              <a:chOff x="5945044" y="5336858"/>
              <a:chExt cx="441359" cy="877076"/>
            </a:xfrm>
          </p:grpSpPr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xmlns="" id="{1AE3CB56-3114-4DE6-874F-5F83A47984B5}"/>
                  </a:ext>
                </a:extLst>
              </p:cNvPr>
              <p:cNvSpPr/>
              <p:nvPr/>
            </p:nvSpPr>
            <p:spPr>
              <a:xfrm>
                <a:off x="5945044" y="5336858"/>
                <a:ext cx="441359" cy="87707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字方塊 28">
                    <a:extLst>
                      <a:ext uri="{FF2B5EF4-FFF2-40B4-BE49-F238E27FC236}">
                        <a16:creationId xmlns:a16="http://schemas.microsoft.com/office/drawing/2014/main" xmlns="" id="{5A9A1BE2-066B-48D1-BBFD-438CD0BBF348}"/>
                      </a:ext>
                    </a:extLst>
                  </p:cNvPr>
                  <p:cNvSpPr txBox="1"/>
                  <p:nvPr/>
                </p:nvSpPr>
                <p:spPr>
                  <a:xfrm>
                    <a:off x="6021452" y="5544690"/>
                    <a:ext cx="288541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zh-TW" altLang="en-US" sz="2800" b="1" dirty="0"/>
                  </a:p>
                </p:txBody>
              </p:sp>
            </mc:Choice>
            <mc:Fallback xmlns="">
              <p:sp>
                <p:nvSpPr>
                  <p:cNvPr id="216" name="文字方塊 215">
                    <a:extLst>
                      <a:ext uri="{FF2B5EF4-FFF2-40B4-BE49-F238E27FC236}">
                        <a16:creationId xmlns:a16="http://schemas.microsoft.com/office/drawing/2014/main" id="{2CC48FD4-17F0-41D3-A13B-498E7B44A1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1452" y="5544690"/>
                    <a:ext cx="288541" cy="43088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2" name="群組 12">
              <a:extLst>
                <a:ext uri="{FF2B5EF4-FFF2-40B4-BE49-F238E27FC236}">
                  <a16:creationId xmlns:a16="http://schemas.microsoft.com/office/drawing/2014/main" xmlns="" id="{315FE62F-E4B0-4575-8560-3A5C76EAEA32}"/>
                </a:ext>
              </a:extLst>
            </p:cNvPr>
            <p:cNvGrpSpPr/>
            <p:nvPr/>
          </p:nvGrpSpPr>
          <p:grpSpPr>
            <a:xfrm>
              <a:off x="5197675" y="4372413"/>
              <a:ext cx="450868" cy="523221"/>
              <a:chOff x="6899905" y="5556323"/>
              <a:chExt cx="450868" cy="523221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xmlns="" id="{8F9C552A-D975-4F4E-999F-53A5A5710F79}"/>
                  </a:ext>
                </a:extLst>
              </p:cNvPr>
              <p:cNvSpPr/>
              <p:nvPr/>
            </p:nvSpPr>
            <p:spPr>
              <a:xfrm>
                <a:off x="6899905" y="5556323"/>
                <a:ext cx="450868" cy="52322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字方塊 26">
                    <a:extLst>
                      <a:ext uri="{FF2B5EF4-FFF2-40B4-BE49-F238E27FC236}">
                        <a16:creationId xmlns:a16="http://schemas.microsoft.com/office/drawing/2014/main" xmlns="" id="{6B16AD0A-8B4A-4FE5-AC7B-2F9CB58BFBF0}"/>
                      </a:ext>
                    </a:extLst>
                  </p:cNvPr>
                  <p:cNvSpPr txBox="1"/>
                  <p:nvPr/>
                </p:nvSpPr>
                <p:spPr>
                  <a:xfrm>
                    <a:off x="6993982" y="5614436"/>
                    <a:ext cx="299762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TW" altLang="en-US" sz="2800" b="1" dirty="0"/>
                  </a:p>
                </p:txBody>
              </p:sp>
            </mc:Choice>
            <mc:Fallback xmlns="">
              <p:sp>
                <p:nvSpPr>
                  <p:cNvPr id="219" name="文字方塊 218">
                    <a:extLst>
                      <a:ext uri="{FF2B5EF4-FFF2-40B4-BE49-F238E27FC236}">
                        <a16:creationId xmlns:a16="http://schemas.microsoft.com/office/drawing/2014/main" id="{CB1C4805-5654-42EA-A29F-72F8DA076E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3982" y="5614436"/>
                    <a:ext cx="299762" cy="43088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3" name="文字方塊 13">
              <a:extLst>
                <a:ext uri="{FF2B5EF4-FFF2-40B4-BE49-F238E27FC236}">
                  <a16:creationId xmlns:a16="http://schemas.microsoft.com/office/drawing/2014/main" xmlns="" id="{E6BA964F-A583-4825-AB5C-840267FAA224}"/>
                </a:ext>
              </a:extLst>
            </p:cNvPr>
            <p:cNvSpPr txBox="1"/>
            <p:nvPr/>
          </p:nvSpPr>
          <p:spPr>
            <a:xfrm>
              <a:off x="5648543" y="4372414"/>
              <a:ext cx="5935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+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16">
                  <a:extLst>
                    <a:ext uri="{FF2B5EF4-FFF2-40B4-BE49-F238E27FC236}">
                      <a16:creationId xmlns:a16="http://schemas.microsoft.com/office/drawing/2014/main" xmlns="" id="{E01562C4-42F2-401E-AFB9-95BEFDB29F44}"/>
                    </a:ext>
                  </a:extLst>
                </p:cNvPr>
                <p:cNvSpPr txBox="1"/>
                <p:nvPr/>
              </p:nvSpPr>
              <p:spPr>
                <a:xfrm>
                  <a:off x="4103856" y="4426933"/>
                  <a:ext cx="52049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00" name="文字方塊 1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E01562C4-42F2-401E-AFB9-95BEFDB29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3856" y="4426933"/>
                  <a:ext cx="520498" cy="430887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群組 18">
              <a:extLst>
                <a:ext uri="{FF2B5EF4-FFF2-40B4-BE49-F238E27FC236}">
                  <a16:creationId xmlns:a16="http://schemas.microsoft.com/office/drawing/2014/main" xmlns="" id="{344BAE83-E9A9-4CBC-905C-079D5F9F6DA5}"/>
                </a:ext>
              </a:extLst>
            </p:cNvPr>
            <p:cNvGrpSpPr/>
            <p:nvPr/>
          </p:nvGrpSpPr>
          <p:grpSpPr>
            <a:xfrm>
              <a:off x="3669430" y="4389488"/>
              <a:ext cx="450868" cy="468332"/>
              <a:chOff x="2430523" y="4355845"/>
              <a:chExt cx="450868" cy="468332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xmlns="" id="{F2EBB546-0F08-4B23-9085-28EF313C7E40}"/>
                  </a:ext>
                </a:extLst>
              </p:cNvPr>
              <p:cNvSpPr/>
              <p:nvPr/>
            </p:nvSpPr>
            <p:spPr>
              <a:xfrm>
                <a:off x="2430523" y="4355845"/>
                <a:ext cx="450868" cy="43088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字方塊 20">
                    <a:extLst>
                      <a:ext uri="{FF2B5EF4-FFF2-40B4-BE49-F238E27FC236}">
                        <a16:creationId xmlns:a16="http://schemas.microsoft.com/office/drawing/2014/main" xmlns="" id="{1FDCEB26-A376-4FCA-BA11-5ADD0768B6E1}"/>
                      </a:ext>
                    </a:extLst>
                  </p:cNvPr>
                  <p:cNvSpPr txBox="1"/>
                  <p:nvPr/>
                </p:nvSpPr>
                <p:spPr>
                  <a:xfrm>
                    <a:off x="2525779" y="4393290"/>
                    <a:ext cx="283604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104" name="文字方塊 20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1FDCEB26-A376-4FCA-BA11-5ADD0768B6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5779" y="4393290"/>
                    <a:ext cx="283604" cy="430887"/>
                  </a:xfrm>
                  <a:prstGeom prst="rect">
                    <a:avLst/>
                  </a:prstGeom>
                  <a:blipFill rotWithShape="1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组合 10"/>
          <p:cNvGrpSpPr/>
          <p:nvPr/>
        </p:nvGrpSpPr>
        <p:grpSpPr>
          <a:xfrm>
            <a:off x="4932652" y="2479826"/>
            <a:ext cx="3763236" cy="4111436"/>
            <a:chOff x="4932652" y="2479826"/>
            <a:chExt cx="3763236" cy="411143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xmlns="" id="{C47A1E29-67CA-4399-97F9-D0E0ED286186}"/>
                </a:ext>
              </a:extLst>
            </p:cNvPr>
            <p:cNvSpPr/>
            <p:nvPr/>
          </p:nvSpPr>
          <p:spPr>
            <a:xfrm flipH="1">
              <a:off x="5165673" y="5114613"/>
              <a:ext cx="369332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" name="直線單箭頭接點 13">
              <a:extLst>
                <a:ext uri="{FF2B5EF4-FFF2-40B4-BE49-F238E27FC236}">
                  <a16:creationId xmlns:a16="http://schemas.microsoft.com/office/drawing/2014/main" xmlns="" id="{3BF4BA80-30FF-48C8-A3D9-89703853EE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0912" y="5295627"/>
              <a:ext cx="576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B4A29893-E747-415E-B7C7-FD676635BE89}"/>
                </a:ext>
              </a:extLst>
            </p:cNvPr>
            <p:cNvSpPr/>
            <p:nvPr/>
          </p:nvSpPr>
          <p:spPr>
            <a:xfrm flipH="1">
              <a:off x="5863350" y="5109335"/>
              <a:ext cx="369332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  <p:cxnSp>
          <p:nvCxnSpPr>
            <p:cNvPr id="17" name="直線單箭頭接點 18">
              <a:extLst>
                <a:ext uri="{FF2B5EF4-FFF2-40B4-BE49-F238E27FC236}">
                  <a16:creationId xmlns:a16="http://schemas.microsoft.com/office/drawing/2014/main" xmlns="" id="{66DEE253-6842-451D-8E14-A846C3D6C35C}"/>
                </a:ext>
              </a:extLst>
            </p:cNvPr>
            <p:cNvCxnSpPr>
              <a:cxnSpLocks/>
              <a:stCxn id="45" idx="3"/>
              <a:endCxn id="16" idx="1"/>
            </p:cNvCxnSpPr>
            <p:nvPr/>
          </p:nvCxnSpPr>
          <p:spPr>
            <a:xfrm flipH="1">
              <a:off x="6232682" y="4195574"/>
              <a:ext cx="2067674" cy="10984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9">
              <a:extLst>
                <a:ext uri="{FF2B5EF4-FFF2-40B4-BE49-F238E27FC236}">
                  <a16:creationId xmlns:a16="http://schemas.microsoft.com/office/drawing/2014/main" xmlns="" id="{70B60786-2E72-4DA0-8C22-A103CF375478}"/>
                </a:ext>
              </a:extLst>
            </p:cNvPr>
            <p:cNvGrpSpPr/>
            <p:nvPr/>
          </p:nvGrpSpPr>
          <p:grpSpPr>
            <a:xfrm flipH="1">
              <a:off x="5881159" y="5498830"/>
              <a:ext cx="333714" cy="653404"/>
              <a:chOff x="5009975" y="3353595"/>
              <a:chExt cx="333714" cy="653404"/>
            </a:xfrm>
          </p:grpSpPr>
          <p:cxnSp>
            <p:nvCxnSpPr>
              <p:cNvPr id="46" name="直線單箭頭接點 20">
                <a:extLst>
                  <a:ext uri="{FF2B5EF4-FFF2-40B4-BE49-F238E27FC236}">
                    <a16:creationId xmlns:a16="http://schemas.microsoft.com/office/drawing/2014/main" xmlns="" id="{666D8D69-7494-49DD-80DD-69D57EB451A3}"/>
                  </a:ext>
                </a:extLst>
              </p:cNvPr>
              <p:cNvCxnSpPr>
                <a:cxnSpLocks/>
                <a:stCxn id="47" idx="0"/>
              </p:cNvCxnSpPr>
              <p:nvPr/>
            </p:nvCxnSpPr>
            <p:spPr>
              <a:xfrm flipH="1" flipV="1">
                <a:off x="5172402" y="3353595"/>
                <a:ext cx="4430" cy="31969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xmlns="" id="{3CF62821-8B25-4D8D-8C17-DB56775EBFC6}"/>
                  </a:ext>
                </a:extLst>
              </p:cNvPr>
              <p:cNvSpPr/>
              <p:nvPr/>
            </p:nvSpPr>
            <p:spPr>
              <a:xfrm>
                <a:off x="5009975" y="3673285"/>
                <a:ext cx="333714" cy="33371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1</a:t>
                </a:r>
                <a:endParaRPr lang="zh-TW" altLang="en-US" dirty="0"/>
              </a:p>
            </p:txBody>
          </p:sp>
        </p:grpSp>
        <p:cxnSp>
          <p:nvCxnSpPr>
            <p:cNvPr id="19" name="直線單箭頭接點 29">
              <a:extLst>
                <a:ext uri="{FF2B5EF4-FFF2-40B4-BE49-F238E27FC236}">
                  <a16:creationId xmlns:a16="http://schemas.microsoft.com/office/drawing/2014/main" xmlns="" id="{045488A5-A395-4674-AE87-3E0E7D82DDB7}"/>
                </a:ext>
              </a:extLst>
            </p:cNvPr>
            <p:cNvCxnSpPr>
              <a:cxnSpLocks/>
              <a:stCxn id="43" idx="3"/>
              <a:endCxn id="16" idx="1"/>
            </p:cNvCxnSpPr>
            <p:nvPr/>
          </p:nvCxnSpPr>
          <p:spPr>
            <a:xfrm flipH="1">
              <a:off x="6232682" y="5118160"/>
              <a:ext cx="2068083" cy="175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30">
              <a:extLst>
                <a:ext uri="{FF2B5EF4-FFF2-40B4-BE49-F238E27FC236}">
                  <a16:creationId xmlns:a16="http://schemas.microsoft.com/office/drawing/2014/main" xmlns="" id="{223F6C77-9492-4410-85C7-331D51A6BC82}"/>
                </a:ext>
              </a:extLst>
            </p:cNvPr>
            <p:cNvCxnSpPr>
              <a:cxnSpLocks/>
              <a:stCxn id="41" idx="3"/>
              <a:endCxn id="16" idx="1"/>
            </p:cNvCxnSpPr>
            <p:nvPr/>
          </p:nvCxnSpPr>
          <p:spPr>
            <a:xfrm flipH="1" flipV="1">
              <a:off x="6232682" y="5294001"/>
              <a:ext cx="2052404" cy="7368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群組 31">
              <a:extLst>
                <a:ext uri="{FF2B5EF4-FFF2-40B4-BE49-F238E27FC236}">
                  <a16:creationId xmlns:a16="http://schemas.microsoft.com/office/drawing/2014/main" xmlns="" id="{4981EDED-29B5-4493-9A0C-E849C8A0BE3D}"/>
                </a:ext>
              </a:extLst>
            </p:cNvPr>
            <p:cNvGrpSpPr/>
            <p:nvPr/>
          </p:nvGrpSpPr>
          <p:grpSpPr>
            <a:xfrm flipH="1">
              <a:off x="8247875" y="4010908"/>
              <a:ext cx="369332" cy="394455"/>
              <a:chOff x="674398" y="1660770"/>
              <a:chExt cx="369332" cy="394455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xmlns="" id="{A370B1F6-008D-461E-A151-9344D6FD1F7E}"/>
                  </a:ext>
                </a:extLst>
              </p:cNvPr>
              <p:cNvSpPr/>
              <p:nvPr/>
            </p:nvSpPr>
            <p:spPr>
              <a:xfrm>
                <a:off x="674398" y="1685893"/>
                <a:ext cx="369332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文字方塊 33">
                    <a:extLst>
                      <a:ext uri="{FF2B5EF4-FFF2-40B4-BE49-F238E27FC236}">
                        <a16:creationId xmlns:a16="http://schemas.microsoft.com/office/drawing/2014/main" xmlns="" id="{31AC0DDE-0E81-4AC9-8A4B-6F8F168D4750}"/>
                      </a:ext>
                    </a:extLst>
                  </p:cNvPr>
                  <p:cNvSpPr txBox="1"/>
                  <p:nvPr/>
                </p:nvSpPr>
                <p:spPr>
                  <a:xfrm>
                    <a:off x="749516" y="1660770"/>
                    <a:ext cx="24173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45" name="文字方塊 44">
                    <a:extLst>
                      <a:ext uri="{FF2B5EF4-FFF2-40B4-BE49-F238E27FC236}">
                        <a16:creationId xmlns:a16="http://schemas.microsoft.com/office/drawing/2014/main" id="{2D04B8AB-96C5-491E-B1A4-AC962F051F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516" y="1660770"/>
                    <a:ext cx="24173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47500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群組 34">
              <a:extLst>
                <a:ext uri="{FF2B5EF4-FFF2-40B4-BE49-F238E27FC236}">
                  <a16:creationId xmlns:a16="http://schemas.microsoft.com/office/drawing/2014/main" xmlns="" id="{04A66D20-21F8-4012-8864-3D2EE921E024}"/>
                </a:ext>
              </a:extLst>
            </p:cNvPr>
            <p:cNvGrpSpPr/>
            <p:nvPr/>
          </p:nvGrpSpPr>
          <p:grpSpPr>
            <a:xfrm flipH="1">
              <a:off x="8248284" y="4933494"/>
              <a:ext cx="369332" cy="394455"/>
              <a:chOff x="674398" y="1660770"/>
              <a:chExt cx="369332" cy="394455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xmlns="" id="{34A197C4-4C92-41AF-AE98-829F2E176488}"/>
                  </a:ext>
                </a:extLst>
              </p:cNvPr>
              <p:cNvSpPr/>
              <p:nvPr/>
            </p:nvSpPr>
            <p:spPr>
              <a:xfrm>
                <a:off x="674398" y="1685893"/>
                <a:ext cx="369332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字方塊 36">
                    <a:extLst>
                      <a:ext uri="{FF2B5EF4-FFF2-40B4-BE49-F238E27FC236}">
                        <a16:creationId xmlns:a16="http://schemas.microsoft.com/office/drawing/2014/main" xmlns="" id="{9FDBB8E7-EA3E-4A64-B916-AD8676F3F3D8}"/>
                      </a:ext>
                    </a:extLst>
                  </p:cNvPr>
                  <p:cNvSpPr txBox="1"/>
                  <p:nvPr/>
                </p:nvSpPr>
                <p:spPr>
                  <a:xfrm>
                    <a:off x="749516" y="1660770"/>
                    <a:ext cx="24173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48" name="文字方塊 47">
                    <a:extLst>
                      <a:ext uri="{FF2B5EF4-FFF2-40B4-BE49-F238E27FC236}">
                        <a16:creationId xmlns:a16="http://schemas.microsoft.com/office/drawing/2014/main" id="{D3D0CD43-FBDF-4347-A4B4-831BD4EBC1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516" y="1660770"/>
                    <a:ext cx="241733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0000" r="-50000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群組 37">
              <a:extLst>
                <a:ext uri="{FF2B5EF4-FFF2-40B4-BE49-F238E27FC236}">
                  <a16:creationId xmlns:a16="http://schemas.microsoft.com/office/drawing/2014/main" xmlns="" id="{7F5D6446-359E-44CA-8229-5FEF2A553488}"/>
                </a:ext>
              </a:extLst>
            </p:cNvPr>
            <p:cNvGrpSpPr/>
            <p:nvPr/>
          </p:nvGrpSpPr>
          <p:grpSpPr>
            <a:xfrm flipH="1">
              <a:off x="8232605" y="5846166"/>
              <a:ext cx="369332" cy="394455"/>
              <a:chOff x="674398" y="1660770"/>
              <a:chExt cx="369332" cy="394455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xmlns="" id="{6DDE8EE0-5D5F-41EC-8FB7-F35D0061D75C}"/>
                  </a:ext>
                </a:extLst>
              </p:cNvPr>
              <p:cNvSpPr/>
              <p:nvPr/>
            </p:nvSpPr>
            <p:spPr>
              <a:xfrm>
                <a:off x="674398" y="1685893"/>
                <a:ext cx="369332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字方塊 39">
                    <a:extLst>
                      <a:ext uri="{FF2B5EF4-FFF2-40B4-BE49-F238E27FC236}">
                        <a16:creationId xmlns:a16="http://schemas.microsoft.com/office/drawing/2014/main" xmlns="" id="{B4668FF9-3BAE-4A03-A017-F08A5B5CD704}"/>
                      </a:ext>
                    </a:extLst>
                  </p:cNvPr>
                  <p:cNvSpPr txBox="1"/>
                  <p:nvPr/>
                </p:nvSpPr>
                <p:spPr>
                  <a:xfrm>
                    <a:off x="749516" y="1660770"/>
                    <a:ext cx="24173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41" name="文字方塊 39">
                    <a:extLst>
                      <a:ext uri="{FF2B5EF4-FFF2-40B4-BE49-F238E27FC236}">
                        <a16:creationId xmlns:a16="http://schemas.microsoft.com/office/drawing/2014/main" id="{B4668FF9-3BAE-4A03-A017-F08A5B5CD7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516" y="1660770"/>
                    <a:ext cx="241733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30000" r="-60000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72">
                  <a:extLst>
                    <a:ext uri="{FF2B5EF4-FFF2-40B4-BE49-F238E27FC236}">
                      <a16:creationId xmlns:a16="http://schemas.microsoft.com/office/drawing/2014/main" xmlns="" id="{59335BD9-3688-4B53-9A13-50D222069606}"/>
                    </a:ext>
                  </a:extLst>
                </p:cNvPr>
                <p:cNvSpPr txBox="1"/>
                <p:nvPr/>
              </p:nvSpPr>
              <p:spPr>
                <a:xfrm flipH="1">
                  <a:off x="5229746" y="5067975"/>
                  <a:ext cx="245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" name="文字方塊 72">
                  <a:extLst>
                    <a:ext uri="{FF2B5EF4-FFF2-40B4-BE49-F238E27FC236}">
                      <a16:creationId xmlns:a16="http://schemas.microsoft.com/office/drawing/2014/main" id="{59335BD9-3688-4B53-9A13-50D222069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229746" y="5067975"/>
                  <a:ext cx="245708" cy="369332"/>
                </a:xfrm>
                <a:prstGeom prst="rect">
                  <a:avLst/>
                </a:prstGeom>
                <a:blipFill>
                  <a:blip r:embed="rId21"/>
                  <a:stretch>
                    <a:fillRect l="-30000" r="-30000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矩形 30">
              <a:extLst>
                <a:ext uri="{FF2B5EF4-FFF2-40B4-BE49-F238E27FC236}">
                  <a16:creationId xmlns:a16="http://schemas.microsoft.com/office/drawing/2014/main" xmlns="" id="{2CACABE0-72CA-4C6F-839C-514FDDAB5A30}"/>
                </a:ext>
              </a:extLst>
            </p:cNvPr>
            <p:cNvSpPr/>
            <p:nvPr/>
          </p:nvSpPr>
          <p:spPr>
            <a:xfrm>
              <a:off x="6854577" y="3919986"/>
              <a:ext cx="905207" cy="39081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0">
                  <a:extLst>
                    <a:ext uri="{FF2B5EF4-FFF2-40B4-BE49-F238E27FC236}">
                      <a16:creationId xmlns:a16="http://schemas.microsoft.com/office/drawing/2014/main" xmlns="" id="{320AFD7D-8A87-4BF3-8FAD-ADC9FBDA7D9A}"/>
                    </a:ext>
                  </a:extLst>
                </p:cNvPr>
                <p:cNvSpPr txBox="1"/>
                <p:nvPr/>
              </p:nvSpPr>
              <p:spPr>
                <a:xfrm>
                  <a:off x="7106525" y="3919986"/>
                  <a:ext cx="43723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2" name="文字方塊 30">
                  <a:extLst>
                    <a:ext uri="{FF2B5EF4-FFF2-40B4-BE49-F238E27FC236}">
                      <a16:creationId xmlns:a16="http://schemas.microsoft.com/office/drawing/2014/main" id="{320AFD7D-8A87-4BF3-8FAD-ADC9FBDA7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525" y="3919986"/>
                  <a:ext cx="437235" cy="43088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矩形 32"/>
            <p:cNvSpPr/>
            <p:nvPr/>
          </p:nvSpPr>
          <p:spPr>
            <a:xfrm>
              <a:off x="6751672" y="4405363"/>
              <a:ext cx="1152128" cy="1835258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xmlns="" id="{8F9C552A-D975-4F4E-999F-53A5A5710F79}"/>
                </a:ext>
              </a:extLst>
            </p:cNvPr>
            <p:cNvSpPr/>
            <p:nvPr/>
          </p:nvSpPr>
          <p:spPr>
            <a:xfrm>
              <a:off x="4932652" y="5792194"/>
              <a:ext cx="450868" cy="52322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26">
                  <a:extLst>
                    <a:ext uri="{FF2B5EF4-FFF2-40B4-BE49-F238E27FC236}">
                      <a16:creationId xmlns:a16="http://schemas.microsoft.com/office/drawing/2014/main" xmlns="" id="{6B16AD0A-8B4A-4FE5-AC7B-2F9CB58BFBF0}"/>
                    </a:ext>
                  </a:extLst>
                </p:cNvPr>
                <p:cNvSpPr txBox="1"/>
                <p:nvPr/>
              </p:nvSpPr>
              <p:spPr>
                <a:xfrm>
                  <a:off x="5011750" y="5864202"/>
                  <a:ext cx="29976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35" name="文字方塊 26">
                  <a:extLst>
                    <a:ext uri="{FF2B5EF4-FFF2-40B4-BE49-F238E27FC236}">
                      <a16:creationId xmlns:a16="http://schemas.microsoft.com/office/drawing/2014/main" id="{6B16AD0A-8B4A-4FE5-AC7B-2F9CB58BFB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1750" y="5864202"/>
                  <a:ext cx="299762" cy="43088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接箭头连接符 35"/>
            <p:cNvCxnSpPr>
              <a:stCxn id="34" idx="3"/>
            </p:cNvCxnSpPr>
            <p:nvPr/>
          </p:nvCxnSpPr>
          <p:spPr>
            <a:xfrm flipV="1">
              <a:off x="5383520" y="5709499"/>
              <a:ext cx="479830" cy="34430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8160597" y="3609435"/>
              <a:ext cx="535291" cy="2981827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xmlns="" id="{1AE3CB56-3114-4DE6-874F-5F83A47984B5}"/>
                </a:ext>
              </a:extLst>
            </p:cNvPr>
            <p:cNvSpPr/>
            <p:nvPr/>
          </p:nvSpPr>
          <p:spPr>
            <a:xfrm>
              <a:off x="8182521" y="2479826"/>
              <a:ext cx="441359" cy="92912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28">
                  <a:extLst>
                    <a:ext uri="{FF2B5EF4-FFF2-40B4-BE49-F238E27FC236}">
                      <a16:creationId xmlns:a16="http://schemas.microsoft.com/office/drawing/2014/main" xmlns="" id="{5A9A1BE2-066B-48D1-BBFD-438CD0BBF348}"/>
                    </a:ext>
                  </a:extLst>
                </p:cNvPr>
                <p:cNvSpPr txBox="1"/>
                <p:nvPr/>
              </p:nvSpPr>
              <p:spPr>
                <a:xfrm>
                  <a:off x="8258929" y="2699991"/>
                  <a:ext cx="288541" cy="4564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39" name="文字方塊 28">
                  <a:extLst>
                    <a:ext uri="{FF2B5EF4-FFF2-40B4-BE49-F238E27FC236}">
                      <a16:creationId xmlns:a16="http://schemas.microsoft.com/office/drawing/2014/main" id="{5A9A1BE2-066B-48D1-BBFD-438CD0BBF3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8929" y="2699991"/>
                  <a:ext cx="288541" cy="45645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矩形 9"/>
            <p:cNvSpPr/>
            <p:nvPr/>
          </p:nvSpPr>
          <p:spPr>
            <a:xfrm>
              <a:off x="8300356" y="5498830"/>
              <a:ext cx="323524" cy="2106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…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834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xmlns="" id="{2B449A8B-636A-436C-9650-27E1341A6B37}"/>
                  </a:ext>
                </a:extLst>
              </p:cNvPr>
              <p:cNvSpPr txBox="1"/>
              <p:nvPr/>
            </p:nvSpPr>
            <p:spPr>
              <a:xfrm>
                <a:off x="359984" y="244167"/>
                <a:ext cx="3330651" cy="12576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B449A8B-636A-436C-9650-27E1341A6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84" y="244167"/>
                <a:ext cx="3330651" cy="1257652"/>
              </a:xfrm>
              <a:prstGeom prst="rect">
                <a:avLst/>
              </a:prstGeom>
              <a:blipFill>
                <a:blip r:embed="rId2"/>
                <a:stretch>
                  <a:fillRect b="-4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2">
            <a:extLst>
              <a:ext uri="{FF2B5EF4-FFF2-40B4-BE49-F238E27FC236}">
                <a16:creationId xmlns:a16="http://schemas.microsoft.com/office/drawing/2014/main" xmlns="" id="{B8090266-30F1-42F0-AB81-70BE27AFFB85}"/>
              </a:ext>
            </a:extLst>
          </p:cNvPr>
          <p:cNvSpPr txBox="1"/>
          <p:nvPr/>
        </p:nvSpPr>
        <p:spPr>
          <a:xfrm>
            <a:off x="3884421" y="523349"/>
            <a:ext cx="333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Linear models </a:t>
            </a:r>
            <a:endParaRPr lang="zh-TW" altLang="en-US" sz="2800" b="1" i="1" u="sng" dirty="0"/>
          </a:p>
        </p:txBody>
      </p:sp>
      <p:grpSp>
        <p:nvGrpSpPr>
          <p:cNvPr id="48" name="群組 8">
            <a:extLst>
              <a:ext uri="{FF2B5EF4-FFF2-40B4-BE49-F238E27FC236}">
                <a16:creationId xmlns:a16="http://schemas.microsoft.com/office/drawing/2014/main" xmlns="" id="{525A21EF-5B93-4344-BD06-C68DA4326B06}"/>
              </a:ext>
            </a:extLst>
          </p:cNvPr>
          <p:cNvGrpSpPr/>
          <p:nvPr/>
        </p:nvGrpSpPr>
        <p:grpSpPr>
          <a:xfrm>
            <a:off x="525092" y="2326833"/>
            <a:ext cx="5092542" cy="929124"/>
            <a:chOff x="3669430" y="4144720"/>
            <a:chExt cx="5092542" cy="929124"/>
          </a:xfrm>
        </p:grpSpPr>
        <p:sp>
          <p:nvSpPr>
            <p:cNvPr id="49" name="文字方塊 9">
              <a:extLst>
                <a:ext uri="{FF2B5EF4-FFF2-40B4-BE49-F238E27FC236}">
                  <a16:creationId xmlns:a16="http://schemas.microsoft.com/office/drawing/2014/main" xmlns="" id="{5F6FFAD0-0AA3-439B-B6EF-CEF0AF24CCD5}"/>
                </a:ext>
              </a:extLst>
            </p:cNvPr>
            <p:cNvSpPr txBox="1"/>
            <p:nvPr/>
          </p:nvSpPr>
          <p:spPr>
            <a:xfrm>
              <a:off x="3873924" y="4418529"/>
              <a:ext cx="488804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zh-TW" altLang="en-US" sz="2800" dirty="0"/>
            </a:p>
          </p:txBody>
        </p:sp>
        <p:grpSp>
          <p:nvGrpSpPr>
            <p:cNvPr id="50" name="群組 10">
              <a:extLst>
                <a:ext uri="{FF2B5EF4-FFF2-40B4-BE49-F238E27FC236}">
                  <a16:creationId xmlns:a16="http://schemas.microsoft.com/office/drawing/2014/main" xmlns="" id="{41340F39-0A59-428F-A52D-68BDC913F9F4}"/>
                </a:ext>
              </a:extLst>
            </p:cNvPr>
            <p:cNvGrpSpPr/>
            <p:nvPr/>
          </p:nvGrpSpPr>
          <p:grpSpPr>
            <a:xfrm>
              <a:off x="5267815" y="4400068"/>
              <a:ext cx="905207" cy="430887"/>
              <a:chOff x="3105674" y="5528420"/>
              <a:chExt cx="905207" cy="430887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xmlns="" id="{2CACABE0-72CA-4C6F-839C-514FDDAB5A30}"/>
                  </a:ext>
                </a:extLst>
              </p:cNvPr>
              <p:cNvSpPr/>
              <p:nvPr/>
            </p:nvSpPr>
            <p:spPr>
              <a:xfrm>
                <a:off x="3105674" y="5558878"/>
                <a:ext cx="905207" cy="39081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文字方塊 30">
                    <a:extLst>
                      <a:ext uri="{FF2B5EF4-FFF2-40B4-BE49-F238E27FC236}">
                        <a16:creationId xmlns:a16="http://schemas.microsoft.com/office/drawing/2014/main" xmlns="" id="{320AFD7D-8A87-4BF3-8FAD-ADC9FBDA7D9A}"/>
                      </a:ext>
                    </a:extLst>
                  </p:cNvPr>
                  <p:cNvSpPr txBox="1"/>
                  <p:nvPr/>
                </p:nvSpPr>
                <p:spPr>
                  <a:xfrm>
                    <a:off x="3310762" y="5528420"/>
                    <a:ext cx="437235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63" name="文字方塊 30">
                    <a:extLst>
                      <a:ext uri="{FF2B5EF4-FFF2-40B4-BE49-F238E27FC236}">
                        <a16:creationId xmlns:a16="http://schemas.microsoft.com/office/drawing/2014/main" id="{320AFD7D-8A87-4BF3-8FAD-ADC9FBDA7D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0762" y="5528420"/>
                    <a:ext cx="437235" cy="43088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1" name="群組 11">
              <a:extLst>
                <a:ext uri="{FF2B5EF4-FFF2-40B4-BE49-F238E27FC236}">
                  <a16:creationId xmlns:a16="http://schemas.microsoft.com/office/drawing/2014/main" xmlns="" id="{36C3404A-9F6B-48EF-B7DB-FA1E12D97D03}"/>
                </a:ext>
              </a:extLst>
            </p:cNvPr>
            <p:cNvGrpSpPr/>
            <p:nvPr/>
          </p:nvGrpSpPr>
          <p:grpSpPr>
            <a:xfrm>
              <a:off x="6494349" y="4144720"/>
              <a:ext cx="441359" cy="929124"/>
              <a:chOff x="5188585" y="5336858"/>
              <a:chExt cx="441359" cy="877076"/>
            </a:xfrm>
          </p:grpSpPr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xmlns="" id="{1AE3CB56-3114-4DE6-874F-5F83A47984B5}"/>
                  </a:ext>
                </a:extLst>
              </p:cNvPr>
              <p:cNvSpPr/>
              <p:nvPr/>
            </p:nvSpPr>
            <p:spPr>
              <a:xfrm>
                <a:off x="5188585" y="5336858"/>
                <a:ext cx="441359" cy="87707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字方塊 28">
                    <a:extLst>
                      <a:ext uri="{FF2B5EF4-FFF2-40B4-BE49-F238E27FC236}">
                        <a16:creationId xmlns:a16="http://schemas.microsoft.com/office/drawing/2014/main" xmlns="" id="{5A9A1BE2-066B-48D1-BBFD-438CD0BBF348}"/>
                      </a:ext>
                    </a:extLst>
                  </p:cNvPr>
                  <p:cNvSpPr txBox="1"/>
                  <p:nvPr/>
                </p:nvSpPr>
                <p:spPr>
                  <a:xfrm>
                    <a:off x="5256684" y="5544690"/>
                    <a:ext cx="288541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zh-TW" altLang="en-US" sz="2800" b="1" dirty="0"/>
                  </a:p>
                </p:txBody>
              </p:sp>
            </mc:Choice>
            <mc:Fallback xmlns="">
              <p:sp>
                <p:nvSpPr>
                  <p:cNvPr id="61" name="文字方塊 28">
                    <a:extLst>
                      <a:ext uri="{FF2B5EF4-FFF2-40B4-BE49-F238E27FC236}">
                        <a16:creationId xmlns:a16="http://schemas.microsoft.com/office/drawing/2014/main" id="{5A9A1BE2-066B-48D1-BBFD-438CD0BBF3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6684" y="5544690"/>
                    <a:ext cx="288541" cy="43088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16">
                  <a:extLst>
                    <a:ext uri="{FF2B5EF4-FFF2-40B4-BE49-F238E27FC236}">
                      <a16:creationId xmlns:a16="http://schemas.microsoft.com/office/drawing/2014/main" xmlns="" id="{E01562C4-42F2-401E-AFB9-95BEFDB29F44}"/>
                    </a:ext>
                  </a:extLst>
                </p:cNvPr>
                <p:cNvSpPr txBox="1"/>
                <p:nvPr/>
              </p:nvSpPr>
              <p:spPr>
                <a:xfrm>
                  <a:off x="4103856" y="4426933"/>
                  <a:ext cx="52049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00" name="文字方塊 1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E01562C4-42F2-401E-AFB9-95BEFDB29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3856" y="4426933"/>
                  <a:ext cx="520498" cy="430887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群組 18">
              <a:extLst>
                <a:ext uri="{FF2B5EF4-FFF2-40B4-BE49-F238E27FC236}">
                  <a16:creationId xmlns:a16="http://schemas.microsoft.com/office/drawing/2014/main" xmlns="" id="{344BAE83-E9A9-4CBC-905C-079D5F9F6DA5}"/>
                </a:ext>
              </a:extLst>
            </p:cNvPr>
            <p:cNvGrpSpPr/>
            <p:nvPr/>
          </p:nvGrpSpPr>
          <p:grpSpPr>
            <a:xfrm>
              <a:off x="3669430" y="4389488"/>
              <a:ext cx="450868" cy="468332"/>
              <a:chOff x="2430523" y="4355845"/>
              <a:chExt cx="450868" cy="468332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xmlns="" id="{F2EBB546-0F08-4B23-9085-28EF313C7E40}"/>
                  </a:ext>
                </a:extLst>
              </p:cNvPr>
              <p:cNvSpPr/>
              <p:nvPr/>
            </p:nvSpPr>
            <p:spPr>
              <a:xfrm>
                <a:off x="2430523" y="4355845"/>
                <a:ext cx="450868" cy="43088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字方塊 20">
                    <a:extLst>
                      <a:ext uri="{FF2B5EF4-FFF2-40B4-BE49-F238E27FC236}">
                        <a16:creationId xmlns:a16="http://schemas.microsoft.com/office/drawing/2014/main" xmlns="" id="{1FDCEB26-A376-4FCA-BA11-5ADD0768B6E1}"/>
                      </a:ext>
                    </a:extLst>
                  </p:cNvPr>
                  <p:cNvSpPr txBox="1"/>
                  <p:nvPr/>
                </p:nvSpPr>
                <p:spPr>
                  <a:xfrm>
                    <a:off x="2525779" y="4393290"/>
                    <a:ext cx="283604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104" name="文字方塊 20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1FDCEB26-A376-4FCA-BA11-5ADD0768B6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5779" y="4393290"/>
                    <a:ext cx="283604" cy="430887"/>
                  </a:xfrm>
                  <a:prstGeom prst="rect">
                    <a:avLst/>
                  </a:prstGeom>
                  <a:blipFill rotWithShape="1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" name="组合 5"/>
          <p:cNvGrpSpPr/>
          <p:nvPr/>
        </p:nvGrpSpPr>
        <p:grpSpPr>
          <a:xfrm>
            <a:off x="4334399" y="1548801"/>
            <a:ext cx="3530215" cy="4701639"/>
            <a:chOff x="4334399" y="1548801"/>
            <a:chExt cx="3530215" cy="4701639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xmlns="" id="{C47A1E29-67CA-4399-97F9-D0E0ED286186}"/>
                </a:ext>
              </a:extLst>
            </p:cNvPr>
            <p:cNvSpPr/>
            <p:nvPr/>
          </p:nvSpPr>
          <p:spPr>
            <a:xfrm flipH="1">
              <a:off x="4334399" y="4773791"/>
              <a:ext cx="369332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" name="直線單箭頭接點 13">
              <a:extLst>
                <a:ext uri="{FF2B5EF4-FFF2-40B4-BE49-F238E27FC236}">
                  <a16:creationId xmlns:a16="http://schemas.microsoft.com/office/drawing/2014/main" xmlns="" id="{3BF4BA80-30FF-48C8-A3D9-89703853EE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9638" y="4954805"/>
              <a:ext cx="576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B4A29893-E747-415E-B7C7-FD676635BE89}"/>
                </a:ext>
              </a:extLst>
            </p:cNvPr>
            <p:cNvSpPr/>
            <p:nvPr/>
          </p:nvSpPr>
          <p:spPr>
            <a:xfrm flipH="1">
              <a:off x="5032076" y="4768513"/>
              <a:ext cx="369332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  <p:cxnSp>
          <p:nvCxnSpPr>
            <p:cNvPr id="17" name="直線單箭頭接點 18">
              <a:extLst>
                <a:ext uri="{FF2B5EF4-FFF2-40B4-BE49-F238E27FC236}">
                  <a16:creationId xmlns:a16="http://schemas.microsoft.com/office/drawing/2014/main" xmlns="" id="{66DEE253-6842-451D-8E14-A846C3D6C35C}"/>
                </a:ext>
              </a:extLst>
            </p:cNvPr>
            <p:cNvCxnSpPr>
              <a:cxnSpLocks/>
              <a:stCxn id="45" idx="3"/>
              <a:endCxn id="16" idx="1"/>
            </p:cNvCxnSpPr>
            <p:nvPr/>
          </p:nvCxnSpPr>
          <p:spPr>
            <a:xfrm flipH="1">
              <a:off x="5401408" y="3854752"/>
              <a:ext cx="2067674" cy="10984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29">
              <a:extLst>
                <a:ext uri="{FF2B5EF4-FFF2-40B4-BE49-F238E27FC236}">
                  <a16:creationId xmlns:a16="http://schemas.microsoft.com/office/drawing/2014/main" xmlns="" id="{045488A5-A395-4674-AE87-3E0E7D82DDB7}"/>
                </a:ext>
              </a:extLst>
            </p:cNvPr>
            <p:cNvCxnSpPr>
              <a:cxnSpLocks/>
              <a:stCxn id="43" idx="3"/>
              <a:endCxn id="16" idx="1"/>
            </p:cNvCxnSpPr>
            <p:nvPr/>
          </p:nvCxnSpPr>
          <p:spPr>
            <a:xfrm flipH="1">
              <a:off x="5401408" y="4777338"/>
              <a:ext cx="2068083" cy="175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30">
              <a:extLst>
                <a:ext uri="{FF2B5EF4-FFF2-40B4-BE49-F238E27FC236}">
                  <a16:creationId xmlns:a16="http://schemas.microsoft.com/office/drawing/2014/main" xmlns="" id="{223F6C77-9492-4410-85C7-331D51A6BC82}"/>
                </a:ext>
              </a:extLst>
            </p:cNvPr>
            <p:cNvCxnSpPr>
              <a:cxnSpLocks/>
              <a:stCxn id="41" idx="3"/>
              <a:endCxn id="16" idx="1"/>
            </p:cNvCxnSpPr>
            <p:nvPr/>
          </p:nvCxnSpPr>
          <p:spPr>
            <a:xfrm flipH="1" flipV="1">
              <a:off x="5401408" y="4953179"/>
              <a:ext cx="2052404" cy="7368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群組 31">
              <a:extLst>
                <a:ext uri="{FF2B5EF4-FFF2-40B4-BE49-F238E27FC236}">
                  <a16:creationId xmlns:a16="http://schemas.microsoft.com/office/drawing/2014/main" xmlns="" id="{4981EDED-29B5-4493-9A0C-E849C8A0BE3D}"/>
                </a:ext>
              </a:extLst>
            </p:cNvPr>
            <p:cNvGrpSpPr/>
            <p:nvPr/>
          </p:nvGrpSpPr>
          <p:grpSpPr>
            <a:xfrm flipH="1">
              <a:off x="7416601" y="3670086"/>
              <a:ext cx="369332" cy="394455"/>
              <a:chOff x="674398" y="1660770"/>
              <a:chExt cx="369332" cy="394455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xmlns="" id="{A370B1F6-008D-461E-A151-9344D6FD1F7E}"/>
                  </a:ext>
                </a:extLst>
              </p:cNvPr>
              <p:cNvSpPr/>
              <p:nvPr/>
            </p:nvSpPr>
            <p:spPr>
              <a:xfrm>
                <a:off x="674398" y="1685893"/>
                <a:ext cx="369332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文字方塊 33">
                    <a:extLst>
                      <a:ext uri="{FF2B5EF4-FFF2-40B4-BE49-F238E27FC236}">
                        <a16:creationId xmlns:a16="http://schemas.microsoft.com/office/drawing/2014/main" xmlns="" id="{31AC0DDE-0E81-4AC9-8A4B-6F8F168D4750}"/>
                      </a:ext>
                    </a:extLst>
                  </p:cNvPr>
                  <p:cNvSpPr txBox="1"/>
                  <p:nvPr/>
                </p:nvSpPr>
                <p:spPr>
                  <a:xfrm>
                    <a:off x="749516" y="1660770"/>
                    <a:ext cx="24173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45" name="文字方塊 44">
                    <a:extLst>
                      <a:ext uri="{FF2B5EF4-FFF2-40B4-BE49-F238E27FC236}">
                        <a16:creationId xmlns:a16="http://schemas.microsoft.com/office/drawing/2014/main" id="{2D04B8AB-96C5-491E-B1A4-AC962F051F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516" y="1660770"/>
                    <a:ext cx="24173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47500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群組 34">
              <a:extLst>
                <a:ext uri="{FF2B5EF4-FFF2-40B4-BE49-F238E27FC236}">
                  <a16:creationId xmlns:a16="http://schemas.microsoft.com/office/drawing/2014/main" xmlns="" id="{04A66D20-21F8-4012-8864-3D2EE921E024}"/>
                </a:ext>
              </a:extLst>
            </p:cNvPr>
            <p:cNvGrpSpPr/>
            <p:nvPr/>
          </p:nvGrpSpPr>
          <p:grpSpPr>
            <a:xfrm flipH="1">
              <a:off x="7417010" y="4592672"/>
              <a:ext cx="369332" cy="394455"/>
              <a:chOff x="674398" y="1660770"/>
              <a:chExt cx="369332" cy="394455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xmlns="" id="{34A197C4-4C92-41AF-AE98-829F2E176488}"/>
                  </a:ext>
                </a:extLst>
              </p:cNvPr>
              <p:cNvSpPr/>
              <p:nvPr/>
            </p:nvSpPr>
            <p:spPr>
              <a:xfrm>
                <a:off x="674398" y="1685893"/>
                <a:ext cx="369332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字方塊 36">
                    <a:extLst>
                      <a:ext uri="{FF2B5EF4-FFF2-40B4-BE49-F238E27FC236}">
                        <a16:creationId xmlns:a16="http://schemas.microsoft.com/office/drawing/2014/main" xmlns="" id="{9FDBB8E7-EA3E-4A64-B916-AD8676F3F3D8}"/>
                      </a:ext>
                    </a:extLst>
                  </p:cNvPr>
                  <p:cNvSpPr txBox="1"/>
                  <p:nvPr/>
                </p:nvSpPr>
                <p:spPr>
                  <a:xfrm>
                    <a:off x="749516" y="1660770"/>
                    <a:ext cx="24173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48" name="文字方塊 47">
                    <a:extLst>
                      <a:ext uri="{FF2B5EF4-FFF2-40B4-BE49-F238E27FC236}">
                        <a16:creationId xmlns:a16="http://schemas.microsoft.com/office/drawing/2014/main" id="{D3D0CD43-FBDF-4347-A4B4-831BD4EBC1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516" y="1660770"/>
                    <a:ext cx="241733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0000" r="-50000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群組 37">
              <a:extLst>
                <a:ext uri="{FF2B5EF4-FFF2-40B4-BE49-F238E27FC236}">
                  <a16:creationId xmlns:a16="http://schemas.microsoft.com/office/drawing/2014/main" xmlns="" id="{7F5D6446-359E-44CA-8229-5FEF2A553488}"/>
                </a:ext>
              </a:extLst>
            </p:cNvPr>
            <p:cNvGrpSpPr/>
            <p:nvPr/>
          </p:nvGrpSpPr>
          <p:grpSpPr>
            <a:xfrm flipH="1">
              <a:off x="7401331" y="5505344"/>
              <a:ext cx="369332" cy="394455"/>
              <a:chOff x="674398" y="1660770"/>
              <a:chExt cx="369332" cy="394455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xmlns="" id="{6DDE8EE0-5D5F-41EC-8FB7-F35D0061D75C}"/>
                  </a:ext>
                </a:extLst>
              </p:cNvPr>
              <p:cNvSpPr/>
              <p:nvPr/>
            </p:nvSpPr>
            <p:spPr>
              <a:xfrm>
                <a:off x="674398" y="1685893"/>
                <a:ext cx="369332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字方塊 39">
                    <a:extLst>
                      <a:ext uri="{FF2B5EF4-FFF2-40B4-BE49-F238E27FC236}">
                        <a16:creationId xmlns:a16="http://schemas.microsoft.com/office/drawing/2014/main" xmlns="" id="{B4668FF9-3BAE-4A03-A017-F08A5B5CD704}"/>
                      </a:ext>
                    </a:extLst>
                  </p:cNvPr>
                  <p:cNvSpPr txBox="1"/>
                  <p:nvPr/>
                </p:nvSpPr>
                <p:spPr>
                  <a:xfrm>
                    <a:off x="749516" y="1660770"/>
                    <a:ext cx="24173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41" name="文字方塊 39">
                    <a:extLst>
                      <a:ext uri="{FF2B5EF4-FFF2-40B4-BE49-F238E27FC236}">
                        <a16:creationId xmlns:a16="http://schemas.microsoft.com/office/drawing/2014/main" id="{B4668FF9-3BAE-4A03-A017-F08A5B5CD7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516" y="1660770"/>
                    <a:ext cx="241733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33333" r="-64103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72">
                  <a:extLst>
                    <a:ext uri="{FF2B5EF4-FFF2-40B4-BE49-F238E27FC236}">
                      <a16:creationId xmlns:a16="http://schemas.microsoft.com/office/drawing/2014/main" xmlns="" id="{59335BD9-3688-4B53-9A13-50D222069606}"/>
                    </a:ext>
                  </a:extLst>
                </p:cNvPr>
                <p:cNvSpPr txBox="1"/>
                <p:nvPr/>
              </p:nvSpPr>
              <p:spPr>
                <a:xfrm flipH="1">
                  <a:off x="4398472" y="4727153"/>
                  <a:ext cx="245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" name="文字方塊 72">
                  <a:extLst>
                    <a:ext uri="{FF2B5EF4-FFF2-40B4-BE49-F238E27FC236}">
                      <a16:creationId xmlns:a16="http://schemas.microsoft.com/office/drawing/2014/main" id="{59335BD9-3688-4B53-9A13-50D222069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398472" y="4727153"/>
                  <a:ext cx="245708" cy="369332"/>
                </a:xfrm>
                <a:prstGeom prst="rect">
                  <a:avLst/>
                </a:prstGeom>
                <a:blipFill>
                  <a:blip r:embed="rId21"/>
                  <a:stretch>
                    <a:fillRect l="-30000" r="-30000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矩形 30">
              <a:extLst>
                <a:ext uri="{FF2B5EF4-FFF2-40B4-BE49-F238E27FC236}">
                  <a16:creationId xmlns:a16="http://schemas.microsoft.com/office/drawing/2014/main" xmlns="" id="{2CACABE0-72CA-4C6F-839C-514FDDAB5A30}"/>
                </a:ext>
              </a:extLst>
            </p:cNvPr>
            <p:cNvSpPr/>
            <p:nvPr/>
          </p:nvSpPr>
          <p:spPr>
            <a:xfrm>
              <a:off x="6023303" y="2997275"/>
              <a:ext cx="905207" cy="39081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0">
                  <a:extLst>
                    <a:ext uri="{FF2B5EF4-FFF2-40B4-BE49-F238E27FC236}">
                      <a16:creationId xmlns:a16="http://schemas.microsoft.com/office/drawing/2014/main" xmlns="" id="{320AFD7D-8A87-4BF3-8FAD-ADC9FBDA7D9A}"/>
                    </a:ext>
                  </a:extLst>
                </p:cNvPr>
                <p:cNvSpPr txBox="1"/>
                <p:nvPr/>
              </p:nvSpPr>
              <p:spPr>
                <a:xfrm>
                  <a:off x="6275251" y="3013898"/>
                  <a:ext cx="43723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2" name="文字方塊 30">
                  <a:extLst>
                    <a:ext uri="{FF2B5EF4-FFF2-40B4-BE49-F238E27FC236}">
                      <a16:creationId xmlns:a16="http://schemas.microsoft.com/office/drawing/2014/main" id="{320AFD7D-8A87-4BF3-8FAD-ADC9FBDA7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5251" y="3013898"/>
                  <a:ext cx="437235" cy="43088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矩形 32"/>
            <p:cNvSpPr/>
            <p:nvPr/>
          </p:nvSpPr>
          <p:spPr>
            <a:xfrm>
              <a:off x="5920398" y="4064541"/>
              <a:ext cx="1152128" cy="1835258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7329323" y="2709949"/>
              <a:ext cx="535291" cy="3540491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xmlns="" id="{1AE3CB56-3114-4DE6-874F-5F83A47984B5}"/>
                </a:ext>
              </a:extLst>
            </p:cNvPr>
            <p:cNvSpPr/>
            <p:nvPr/>
          </p:nvSpPr>
          <p:spPr>
            <a:xfrm>
              <a:off x="7351247" y="1548801"/>
              <a:ext cx="441359" cy="92912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28">
                  <a:extLst>
                    <a:ext uri="{FF2B5EF4-FFF2-40B4-BE49-F238E27FC236}">
                      <a16:creationId xmlns:a16="http://schemas.microsoft.com/office/drawing/2014/main" xmlns="" id="{5A9A1BE2-066B-48D1-BBFD-438CD0BBF348}"/>
                    </a:ext>
                  </a:extLst>
                </p:cNvPr>
                <p:cNvSpPr txBox="1"/>
                <p:nvPr/>
              </p:nvSpPr>
              <p:spPr>
                <a:xfrm>
                  <a:off x="7427655" y="1719089"/>
                  <a:ext cx="288541" cy="4564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39" name="文字方塊 28">
                  <a:extLst>
                    <a:ext uri="{FF2B5EF4-FFF2-40B4-BE49-F238E27FC236}">
                      <a16:creationId xmlns:a16="http://schemas.microsoft.com/office/drawing/2014/main" id="{5A9A1BE2-066B-48D1-BBFD-438CD0BBF3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655" y="1719089"/>
                  <a:ext cx="288541" cy="45645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矩形 9"/>
            <p:cNvSpPr/>
            <p:nvPr/>
          </p:nvSpPr>
          <p:spPr>
            <a:xfrm>
              <a:off x="7469082" y="5158008"/>
              <a:ext cx="323524" cy="2106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…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64" name="群組 31">
              <a:extLst>
                <a:ext uri="{FF2B5EF4-FFF2-40B4-BE49-F238E27FC236}">
                  <a16:creationId xmlns:a16="http://schemas.microsoft.com/office/drawing/2014/main" xmlns="" id="{4981EDED-29B5-4493-9A0C-E849C8A0BE3D}"/>
                </a:ext>
              </a:extLst>
            </p:cNvPr>
            <p:cNvGrpSpPr/>
            <p:nvPr/>
          </p:nvGrpSpPr>
          <p:grpSpPr>
            <a:xfrm flipH="1">
              <a:off x="7402747" y="2991213"/>
              <a:ext cx="369332" cy="394455"/>
              <a:chOff x="674398" y="1660770"/>
              <a:chExt cx="369332" cy="394455"/>
            </a:xfrm>
          </p:grpSpPr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xmlns="" id="{A370B1F6-008D-461E-A151-9344D6FD1F7E}"/>
                  </a:ext>
                </a:extLst>
              </p:cNvPr>
              <p:cNvSpPr/>
              <p:nvPr/>
            </p:nvSpPr>
            <p:spPr>
              <a:xfrm>
                <a:off x="674398" y="1685893"/>
                <a:ext cx="369332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字方塊 33">
                    <a:extLst>
                      <a:ext uri="{FF2B5EF4-FFF2-40B4-BE49-F238E27FC236}">
                        <a16:creationId xmlns:a16="http://schemas.microsoft.com/office/drawing/2014/main" xmlns="" id="{31AC0DDE-0E81-4AC9-8A4B-6F8F168D4750}"/>
                      </a:ext>
                    </a:extLst>
                  </p:cNvPr>
                  <p:cNvSpPr txBox="1"/>
                  <p:nvPr/>
                </p:nvSpPr>
                <p:spPr>
                  <a:xfrm>
                    <a:off x="741203" y="1660770"/>
                    <a:ext cx="24173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66" name="文字方塊 33">
                    <a:extLst>
                      <a:ext uri="{FF2B5EF4-FFF2-40B4-BE49-F238E27FC236}">
                        <a16:creationId xmlns:a16="http://schemas.microsoft.com/office/drawing/2014/main" id="{31AC0DDE-0E81-4AC9-8A4B-6F8F168D4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1203" y="1660770"/>
                    <a:ext cx="241733" cy="369332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30000" r="-50000" b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7" name="直線單箭頭接點 18">
              <a:extLst>
                <a:ext uri="{FF2B5EF4-FFF2-40B4-BE49-F238E27FC236}">
                  <a16:creationId xmlns:a16="http://schemas.microsoft.com/office/drawing/2014/main" xmlns="" id="{66DEE253-6842-451D-8E14-A846C3D6C35C}"/>
                </a:ext>
              </a:extLst>
            </p:cNvPr>
            <p:cNvCxnSpPr>
              <a:cxnSpLocks/>
              <a:stCxn id="65" idx="3"/>
              <a:endCxn id="16" idx="1"/>
            </p:cNvCxnSpPr>
            <p:nvPr/>
          </p:nvCxnSpPr>
          <p:spPr>
            <a:xfrm flipH="1">
              <a:off x="5401408" y="3201002"/>
              <a:ext cx="2001339" cy="1752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xmlns="" id="{8F9C552A-D975-4F4E-999F-53A5A5710F79}"/>
                </a:ext>
              </a:extLst>
            </p:cNvPr>
            <p:cNvSpPr/>
            <p:nvPr/>
          </p:nvSpPr>
          <p:spPr>
            <a:xfrm>
              <a:off x="6337500" y="3506195"/>
              <a:ext cx="450868" cy="52322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26">
                  <a:extLst>
                    <a:ext uri="{FF2B5EF4-FFF2-40B4-BE49-F238E27FC236}">
                      <a16:creationId xmlns:a16="http://schemas.microsoft.com/office/drawing/2014/main" xmlns="" id="{6B16AD0A-8B4A-4FE5-AC7B-2F9CB58BFBF0}"/>
                    </a:ext>
                  </a:extLst>
                </p:cNvPr>
                <p:cNvSpPr txBox="1"/>
                <p:nvPr/>
              </p:nvSpPr>
              <p:spPr>
                <a:xfrm>
                  <a:off x="6416598" y="3578203"/>
                  <a:ext cx="29976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69" name="文字方塊 26">
                  <a:extLst>
                    <a:ext uri="{FF2B5EF4-FFF2-40B4-BE49-F238E27FC236}">
                      <a16:creationId xmlns:a16="http://schemas.microsoft.com/office/drawing/2014/main" id="{6B16AD0A-8B4A-4FE5-AC7B-2F9CB58BFB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6598" y="3578203"/>
                  <a:ext cx="299762" cy="43088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4737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5">
                <a:extLst>
                  <a:ext uri="{FF2B5EF4-FFF2-40B4-BE49-F238E27FC236}">
                    <a16:creationId xmlns:a16="http://schemas.microsoft.com/office/drawing/2014/main" xmlns="" id="{8B35736E-F9A6-4395-B428-34CDF3C2F404}"/>
                  </a:ext>
                </a:extLst>
              </p:cNvPr>
              <p:cNvSpPr txBox="1"/>
              <p:nvPr/>
            </p:nvSpPr>
            <p:spPr>
              <a:xfrm>
                <a:off x="684059" y="1752207"/>
                <a:ext cx="6772298" cy="12982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,</m:t>
                          </m:r>
                          <m:r>
                            <m:rPr>
                              <m:brk m:alnAt="23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800" b="0" i="1" baseline="-25000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5">
                <a:extLst>
                  <a:ext uri="{FF2B5EF4-FFF2-40B4-BE49-F238E27FC236}">
                    <a16:creationId xmlns:a16="http://schemas.microsoft.com/office/drawing/2014/main" id="{8B35736E-F9A6-4395-B428-34CDF3C2F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59" y="1752207"/>
                <a:ext cx="6772298" cy="12982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22">
            <a:extLst>
              <a:ext uri="{FF2B5EF4-FFF2-40B4-BE49-F238E27FC236}">
                <a16:creationId xmlns:a16="http://schemas.microsoft.com/office/drawing/2014/main" xmlns="" id="{B8090266-30F1-42F0-AB81-70BE27AFFB85}"/>
              </a:ext>
            </a:extLst>
          </p:cNvPr>
          <p:cNvSpPr txBox="1"/>
          <p:nvPr/>
        </p:nvSpPr>
        <p:spPr>
          <a:xfrm>
            <a:off x="2643053" y="608992"/>
            <a:ext cx="333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 smtClean="0"/>
              <a:t>Non-Linear </a:t>
            </a:r>
            <a:r>
              <a:rPr lang="en-US" altLang="zh-TW" sz="2800" b="1" i="1" u="sng" dirty="0"/>
              <a:t>models 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xmlns="" id="{8B35736E-F9A6-4395-B428-34CDF3C2F404}"/>
                  </a:ext>
                </a:extLst>
              </p:cNvPr>
              <p:cNvSpPr txBox="1"/>
              <p:nvPr/>
            </p:nvSpPr>
            <p:spPr>
              <a:xfrm>
                <a:off x="358876" y="3443334"/>
                <a:ext cx="8457319" cy="5142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8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sz="2800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TW" sz="2800" b="0" i="1" smtClean="0">
                            <a:latin typeface="Cambria Math"/>
                          </a:rPr>
                          <m:t>,</m:t>
                        </m:r>
                        <m:r>
                          <m:rPr>
                            <m:brk m:alnAt="23"/>
                          </m:rPr>
                          <a:rPr lang="en-US" altLang="zh-TW" sz="2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TW" sz="2800" b="0" i="1" baseline="-25000" smtClean="0">
                            <a:latin typeface="Cambria Math"/>
                          </a:rPr>
                          <m:t>𝑖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2800" dirty="0" smtClean="0"/>
                  <a:t>+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sz="2800" i="1">
                            <a:latin typeface="Cambria Math"/>
                          </a:rPr>
                          <m:t>𝑖</m:t>
                        </m:r>
                        <m:r>
                          <a:rPr lang="en-US" altLang="zh-TW" sz="2800" i="1">
                            <a:latin typeface="Cambria Math"/>
                          </a:rPr>
                          <m:t>,</m:t>
                        </m:r>
                        <m:r>
                          <m:rPr>
                            <m:brk m:alnAt="23"/>
                          </m:rPr>
                          <a:rPr lang="en-US" altLang="zh-TW" sz="2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8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TW" sz="2800" b="0" i="1" smtClean="0">
                            <a:latin typeface="Cambria Math"/>
                          </a:rPr>
                          <m:t>𝑘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/>
                              </a:rPr>
                              <m:t>𝑖𝑗</m:t>
                            </m:r>
                            <m:r>
                              <a:rPr lang="en-US" altLang="zh-TW" sz="28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/>
                          </a:rPr>
                          <m:t>𝑥</m:t>
                        </m:r>
                        <m:r>
                          <a:rPr lang="en-US" altLang="zh-TW" sz="2800" i="1" baseline="-25000">
                            <a:latin typeface="Cambria Math"/>
                          </a:rPr>
                          <m:t>𝑖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B35736E-F9A6-4395-B428-34CDF3C2F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76" y="3443334"/>
                <a:ext cx="8457319" cy="514243"/>
              </a:xfrm>
              <a:prstGeom prst="rect">
                <a:avLst/>
              </a:prstGeom>
              <a:blipFill>
                <a:blip r:embed="rId3"/>
                <a:stretch>
                  <a:fillRect t="-13095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90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53242" y="661176"/>
            <a:ext cx="8062108" cy="3143759"/>
            <a:chOff x="336656" y="1500762"/>
            <a:chExt cx="8062108" cy="3143759"/>
          </a:xfrm>
        </p:grpSpPr>
        <p:sp>
          <p:nvSpPr>
            <p:cNvPr id="5" name="矩形: 圆角 8">
              <a:extLst>
                <a:ext uri="{FF2B5EF4-FFF2-40B4-BE49-F238E27FC236}">
                  <a16:creationId xmlns:a16="http://schemas.microsoft.com/office/drawing/2014/main" xmlns="" id="{60B2C0ED-8378-4616-B615-6FC240B0453D}"/>
                </a:ext>
              </a:extLst>
            </p:cNvPr>
            <p:cNvSpPr/>
            <p:nvPr/>
          </p:nvSpPr>
          <p:spPr>
            <a:xfrm>
              <a:off x="336656" y="1500762"/>
              <a:ext cx="2213540" cy="88100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xmlns="" id="{F3224CA1-76B3-41E1-8DB4-4C4E97C97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122" y="1538126"/>
              <a:ext cx="2112785" cy="781056"/>
            </a:xfrm>
            <a:prstGeom prst="rect">
              <a:avLst/>
            </a:prstGeom>
          </p:spPr>
        </p:pic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xmlns="" id="{7613F61D-E3C3-4454-B53C-E51F99F18275}"/>
                </a:ext>
              </a:extLst>
            </p:cNvPr>
            <p:cNvCxnSpPr>
              <a:cxnSpLocks/>
            </p:cNvCxnSpPr>
            <p:nvPr/>
          </p:nvCxnSpPr>
          <p:spPr>
            <a:xfrm>
              <a:off x="1411781" y="2282986"/>
              <a:ext cx="0" cy="5775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xmlns="" id="{867A8601-AFF1-4018-AD41-78F54ED6D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2897618"/>
              <a:ext cx="2456326" cy="174690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xmlns="" id="{BB43DD02-2E0C-49C4-A115-2FF17329E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9726" y="2791841"/>
              <a:ext cx="2354655" cy="132952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xmlns="" id="{8F8215FF-0302-42C1-A7DC-E03745C40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2146" y="2790152"/>
              <a:ext cx="3096618" cy="1005908"/>
            </a:xfrm>
            <a:prstGeom prst="rect">
              <a:avLst/>
            </a:prstGeom>
          </p:spPr>
        </p:pic>
      </p:grpSp>
      <p:graphicFrame>
        <p:nvGraphicFramePr>
          <p:cNvPr id="11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1213055"/>
              </p:ext>
            </p:extLst>
          </p:nvPr>
        </p:nvGraphicFramePr>
        <p:xfrm>
          <a:off x="817245" y="3207598"/>
          <a:ext cx="7509510" cy="3610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文字方塊 16">
            <a:extLst>
              <a:ext uri="{FF2B5EF4-FFF2-40B4-BE49-F238E27FC236}">
                <a16:creationId xmlns:a16="http://schemas.microsoft.com/office/drawing/2014/main" xmlns="" id="{5E722772-59EA-4A99-97F4-F003F4429719}"/>
              </a:ext>
            </a:extLst>
          </p:cNvPr>
          <p:cNvSpPr txBox="1"/>
          <p:nvPr/>
        </p:nvSpPr>
        <p:spPr>
          <a:xfrm>
            <a:off x="1612669" y="3874221"/>
            <a:ext cx="5660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smtClean="0"/>
              <a:t>Training /protocol of learning algorithms</a:t>
            </a:r>
            <a:endParaRPr lang="zh-TW" altLang="en-US" sz="2400" b="1" i="1" u="sng" dirty="0"/>
          </a:p>
        </p:txBody>
      </p:sp>
      <p:sp>
        <p:nvSpPr>
          <p:cNvPr id="13" name="文字方塊 16">
            <a:extLst>
              <a:ext uri="{FF2B5EF4-FFF2-40B4-BE49-F238E27FC236}">
                <a16:creationId xmlns:a16="http://schemas.microsoft.com/office/drawing/2014/main" xmlns="" id="{5E722772-59EA-4A99-97F4-F003F4429719}"/>
              </a:ext>
            </a:extLst>
          </p:cNvPr>
          <p:cNvSpPr txBox="1"/>
          <p:nvPr/>
        </p:nvSpPr>
        <p:spPr>
          <a:xfrm>
            <a:off x="3395429" y="1297327"/>
            <a:ext cx="3703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smtClean="0"/>
              <a:t>Machine learning workflow</a:t>
            </a:r>
            <a:endParaRPr lang="zh-TW" altLang="en-US" sz="2400" b="1" i="1" u="sng" dirty="0"/>
          </a:p>
        </p:txBody>
      </p:sp>
    </p:spTree>
    <p:extLst>
      <p:ext uri="{BB962C8B-B14F-4D97-AF65-F5344CB8AC3E}">
        <p14:creationId xmlns:p14="http://schemas.microsoft.com/office/powerpoint/2010/main" val="51295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Machine Learning </a:t>
            </a:r>
            <a:br>
              <a:rPr lang="en-US" altLang="zh-TW" dirty="0">
                <a:ea typeface="微軟正黑體" panose="020B0604030504040204" pitchFamily="34" charset="-120"/>
              </a:rPr>
            </a:br>
            <a:r>
              <a:rPr lang="en-US" altLang="zh-TW" dirty="0">
                <a:ea typeface="微軟正黑體" panose="020B0604030504040204" pitchFamily="34" charset="-120"/>
              </a:rPr>
              <a:t>≈ Looking for Function 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9799" y="1823150"/>
            <a:ext cx="7886700" cy="4918843"/>
          </a:xfrm>
        </p:spPr>
        <p:txBody>
          <a:bodyPr>
            <a:normAutofit/>
          </a:bodyPr>
          <a:lstStyle/>
          <a:p>
            <a:r>
              <a:rPr lang="en-US" altLang="zh-TW" dirty="0"/>
              <a:t>Speech Recognition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Image Recognition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Playing Go</a:t>
            </a:r>
          </a:p>
          <a:p>
            <a:endParaRPr lang="en-US" altLang="zh-TW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/>
        </p:nvGraphicFramePr>
        <p:xfrm>
          <a:off x="1863058" y="2563764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" name="方程式" r:id="rId4" imgW="1790640" imgH="215640" progId="Equation.3">
                  <p:embed/>
                </p:oleObj>
              </mc:Choice>
              <mc:Fallback>
                <p:oleObj name="方程式" r:id="rId4" imgW="1790640" imgH="2156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058" y="2563764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/>
        </p:nvGraphicFramePr>
        <p:xfrm>
          <a:off x="1863058" y="4049205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" name="方程式" r:id="rId6" imgW="1790640" imgH="215640" progId="Equation.3">
                  <p:embed/>
                </p:oleObj>
              </mc:Choice>
              <mc:Fallback>
                <p:oleObj name="方程式" r:id="rId6" imgW="1790640" imgH="21564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058" y="4049205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/>
        </p:nvGraphicFramePr>
        <p:xfrm>
          <a:off x="1863058" y="5645117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" name="方程式" r:id="rId7" imgW="1790640" imgH="215640" progId="Equation.3">
                  <p:embed/>
                </p:oleObj>
              </mc:Choice>
              <mc:Fallback>
                <p:oleObj name="方程式" r:id="rId7" imgW="1790640" imgH="21564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058" y="5645117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5685758" y="4017782"/>
            <a:ext cx="94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“Cat”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685758" y="2532581"/>
            <a:ext cx="229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“How are you”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685759" y="5587428"/>
            <a:ext cx="12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“5-5”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44" y="2507295"/>
            <a:ext cx="2921108" cy="516844"/>
          </a:xfrm>
          <a:prstGeom prst="rect">
            <a:avLst/>
          </a:prstGeom>
        </p:spPr>
      </p:pic>
      <p:pic>
        <p:nvPicPr>
          <p:cNvPr id="84994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556" y="5470581"/>
            <a:ext cx="1144109" cy="8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500" y="3904248"/>
            <a:ext cx="1106043" cy="8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6469919" y="5849038"/>
            <a:ext cx="178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(next move)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141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16" y="586596"/>
            <a:ext cx="8127072" cy="5900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565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Training/Validation/Testing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Training: Given a model set, train a model using training data.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smtClean="0"/>
              <a:t>Validation: select the best model among several trained models using validation set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Testing: to see the performance of the model on test set.  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xmlns="" id="{81227A69-0D89-4F72-94B4-D734CFB713EC}"/>
                  </a:ext>
                </a:extLst>
              </p:cNvPr>
              <p:cNvSpPr txBox="1"/>
              <p:nvPr/>
            </p:nvSpPr>
            <p:spPr>
              <a:xfrm>
                <a:off x="1787290" y="2715666"/>
                <a:ext cx="5089663" cy="560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1227A69-0D89-4F72-94B4-D734CFB71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290" y="2715666"/>
                <a:ext cx="5089663" cy="5609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3">
                <a:extLst>
                  <a:ext uri="{FF2B5EF4-FFF2-40B4-BE49-F238E27FC236}">
                    <a16:creationId xmlns:a16="http://schemas.microsoft.com/office/drawing/2014/main" xmlns="" id="{81227A69-0D89-4F72-94B4-D734CFB713EC}"/>
                  </a:ext>
                </a:extLst>
              </p:cNvPr>
              <p:cNvSpPr txBox="1"/>
              <p:nvPr/>
            </p:nvSpPr>
            <p:spPr>
              <a:xfrm>
                <a:off x="1616419" y="4536081"/>
                <a:ext cx="6499215" cy="560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𝑣𝑎𝑙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∈{</m:t>
                          </m:r>
                          <m:sSubSup>
                            <m:sSubSup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3">
                <a:extLst>
                  <a:ext uri="{FF2B5EF4-FFF2-40B4-BE49-F238E27FC236}">
                    <a16:creationId xmlns:a16="http://schemas.microsoft.com/office/drawing/2014/main" id="{81227A69-0D89-4F72-94B4-D734CFB71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419" y="4536081"/>
                <a:ext cx="6499215" cy="5609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33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Logistic Regression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63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xmlns="" id="{6B1ED147-4BC1-4DFB-A920-0A23902B5CFB}"/>
                  </a:ext>
                </a:extLst>
              </p:cNvPr>
              <p:cNvSpPr txBox="1"/>
              <p:nvPr/>
            </p:nvSpPr>
            <p:spPr>
              <a:xfrm>
                <a:off x="1059149" y="1867066"/>
                <a:ext cx="66024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6B1ED147-4BC1-4DFB-A920-0A23902B5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49" y="1867066"/>
                <a:ext cx="6602448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19EF5390-2962-4FDF-9AA2-F1D65428F7C4}"/>
              </a:ext>
            </a:extLst>
          </p:cNvPr>
          <p:cNvSpPr txBox="1"/>
          <p:nvPr/>
        </p:nvSpPr>
        <p:spPr>
          <a:xfrm>
            <a:off x="766618" y="212904"/>
            <a:ext cx="7379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Example: </a:t>
            </a:r>
            <a:r>
              <a:rPr lang="en-US" altLang="zh-TW" sz="3200" dirty="0" err="1" smtClean="0"/>
              <a:t>Bilibili</a:t>
            </a:r>
            <a:r>
              <a:rPr lang="en-US" altLang="zh-TW" sz="3200" dirty="0" smtClean="0"/>
              <a:t> video popularity prediction</a:t>
            </a:r>
            <a:endParaRPr lang="zh-TW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194" y="1136794"/>
            <a:ext cx="2176895" cy="2164239"/>
          </a:xfrm>
          <a:prstGeom prst="rect">
            <a:avLst/>
          </a:prstGeom>
        </p:spPr>
      </p:pic>
      <p:sp>
        <p:nvSpPr>
          <p:cNvPr id="8" name="文字方塊 24">
            <a:extLst>
              <a:ext uri="{FF2B5EF4-FFF2-40B4-BE49-F238E27FC236}">
                <a16:creationId xmlns:a16="http://schemas.microsoft.com/office/drawing/2014/main" xmlns="" id="{63953354-4440-4DAC-869F-435EA859D451}"/>
              </a:ext>
            </a:extLst>
          </p:cNvPr>
          <p:cNvSpPr txBox="1"/>
          <p:nvPr/>
        </p:nvSpPr>
        <p:spPr>
          <a:xfrm>
            <a:off x="859322" y="3563932"/>
            <a:ext cx="7564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y :# of likes.                     regression</a:t>
            </a:r>
          </a:p>
          <a:p>
            <a:r>
              <a:rPr lang="en-US" altLang="zh-TW" sz="2400" dirty="0" smtClean="0"/>
              <a:t>y :popular or not.          Classification</a:t>
            </a:r>
          </a:p>
        </p:txBody>
      </p:sp>
      <p:sp>
        <p:nvSpPr>
          <p:cNvPr id="6" name="object 46"/>
          <p:cNvSpPr/>
          <p:nvPr/>
        </p:nvSpPr>
        <p:spPr>
          <a:xfrm>
            <a:off x="1612969" y="5157064"/>
            <a:ext cx="5914631" cy="163585"/>
          </a:xfrm>
          <a:custGeom>
            <a:avLst/>
            <a:gdLst/>
            <a:ahLst/>
            <a:cxnLst/>
            <a:rect l="l" t="t" r="r" b="b"/>
            <a:pathLst>
              <a:path w="2981960" h="82550">
                <a:moveTo>
                  <a:pt x="2930837" y="0"/>
                </a:moveTo>
                <a:lnTo>
                  <a:pt x="41300" y="896"/>
                </a:lnTo>
                <a:lnTo>
                  <a:pt x="7786" y="23856"/>
                </a:lnTo>
                <a:lnTo>
                  <a:pt x="0" y="50800"/>
                </a:lnTo>
                <a:lnTo>
                  <a:pt x="0" y="82384"/>
                </a:lnTo>
                <a:lnTo>
                  <a:pt x="2981638" y="82384"/>
                </a:lnTo>
                <a:lnTo>
                  <a:pt x="2980741" y="41300"/>
                </a:lnTo>
                <a:lnTo>
                  <a:pt x="2957781" y="7786"/>
                </a:lnTo>
                <a:lnTo>
                  <a:pt x="2930837" y="0"/>
                </a:lnTo>
                <a:close/>
              </a:path>
            </a:pathLst>
          </a:custGeom>
          <a:solidFill>
            <a:srgbClr val="FFFC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7"/>
          <p:cNvSpPr/>
          <p:nvPr/>
        </p:nvSpPr>
        <p:spPr>
          <a:xfrm>
            <a:off x="1713731" y="6312959"/>
            <a:ext cx="201521" cy="2013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8"/>
          <p:cNvSpPr/>
          <p:nvPr/>
        </p:nvSpPr>
        <p:spPr>
          <a:xfrm>
            <a:off x="7401011" y="6287792"/>
            <a:ext cx="226620" cy="2265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49"/>
          <p:cNvSpPr/>
          <p:nvPr/>
        </p:nvSpPr>
        <p:spPr>
          <a:xfrm>
            <a:off x="1814493" y="6388461"/>
            <a:ext cx="5611708" cy="1258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50"/>
          <p:cNvSpPr/>
          <p:nvPr/>
        </p:nvSpPr>
        <p:spPr>
          <a:xfrm>
            <a:off x="7526961" y="5257254"/>
            <a:ext cx="100669" cy="2013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1"/>
          <p:cNvSpPr/>
          <p:nvPr/>
        </p:nvSpPr>
        <p:spPr>
          <a:xfrm>
            <a:off x="7526961" y="5357899"/>
            <a:ext cx="100669" cy="9550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52"/>
          <p:cNvSpPr/>
          <p:nvPr/>
        </p:nvSpPr>
        <p:spPr>
          <a:xfrm>
            <a:off x="1612969" y="5245069"/>
            <a:ext cx="5914631" cy="1169006"/>
          </a:xfrm>
          <a:custGeom>
            <a:avLst/>
            <a:gdLst/>
            <a:ahLst/>
            <a:cxnLst/>
            <a:rect l="l" t="t" r="r" b="b"/>
            <a:pathLst>
              <a:path w="2981960" h="589914">
                <a:moveTo>
                  <a:pt x="2981638" y="0"/>
                </a:moveTo>
                <a:lnTo>
                  <a:pt x="0" y="0"/>
                </a:lnTo>
                <a:lnTo>
                  <a:pt x="0" y="538888"/>
                </a:lnTo>
                <a:lnTo>
                  <a:pt x="16636" y="576402"/>
                </a:lnTo>
                <a:lnTo>
                  <a:pt x="2930837" y="589689"/>
                </a:lnTo>
                <a:lnTo>
                  <a:pt x="2945080" y="587644"/>
                </a:lnTo>
                <a:lnTo>
                  <a:pt x="2976201" y="561685"/>
                </a:lnTo>
                <a:lnTo>
                  <a:pt x="2981638" y="0"/>
                </a:lnTo>
                <a:close/>
              </a:path>
            </a:pathLst>
          </a:custGeom>
          <a:solidFill>
            <a:srgbClr val="FFFC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53"/>
          <p:cNvSpPr/>
          <p:nvPr/>
        </p:nvSpPr>
        <p:spPr>
          <a:xfrm>
            <a:off x="7526961" y="5332732"/>
            <a:ext cx="0" cy="1018004"/>
          </a:xfrm>
          <a:custGeom>
            <a:avLst/>
            <a:gdLst/>
            <a:ahLst/>
            <a:cxnLst/>
            <a:rect l="l" t="t" r="r" b="b"/>
            <a:pathLst>
              <a:path h="513714">
                <a:moveTo>
                  <a:pt x="0" y="513701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4"/>
          <p:cNvSpPr/>
          <p:nvPr/>
        </p:nvSpPr>
        <p:spPr>
          <a:xfrm>
            <a:off x="7526961" y="5307564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5"/>
          <p:cNvSpPr/>
          <p:nvPr/>
        </p:nvSpPr>
        <p:spPr>
          <a:xfrm>
            <a:off x="7526961" y="5282397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56"/>
          <p:cNvSpPr/>
          <p:nvPr/>
        </p:nvSpPr>
        <p:spPr>
          <a:xfrm>
            <a:off x="7526961" y="5257230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57"/>
          <p:cNvSpPr txBox="1"/>
          <p:nvPr/>
        </p:nvSpPr>
        <p:spPr>
          <a:xfrm>
            <a:off x="1688542" y="5260659"/>
            <a:ext cx="2517749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200" spc="-10" dirty="0">
                <a:latin typeface="Arial"/>
                <a:cs typeface="Arial"/>
              </a:rPr>
              <a:t>bina</a:t>
            </a:r>
            <a:r>
              <a:rPr sz="2200" spc="50" dirty="0">
                <a:latin typeface="Arial"/>
                <a:cs typeface="Arial"/>
              </a:rPr>
              <a:t>r</a:t>
            </a:r>
            <a:r>
              <a:rPr sz="2200" spc="-10" dirty="0">
                <a:latin typeface="Arial"/>
                <a:cs typeface="Arial"/>
              </a:rPr>
              <a:t>y classification:</a:t>
            </a:r>
            <a:endParaRPr sz="2200">
              <a:latin typeface="Arial"/>
              <a:cs typeface="Arial"/>
            </a:endParaRPr>
          </a:p>
        </p:txBody>
      </p:sp>
      <p:sp>
        <p:nvSpPr>
          <p:cNvPr id="21" name="object 58"/>
          <p:cNvSpPr txBox="1"/>
          <p:nvPr/>
        </p:nvSpPr>
        <p:spPr>
          <a:xfrm>
            <a:off x="1899231" y="5689863"/>
            <a:ext cx="2906936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200" spc="-10" dirty="0">
                <a:latin typeface="Arial"/>
                <a:cs typeface="Arial"/>
              </a:rPr>
              <a:t>ideal </a:t>
            </a:r>
            <a:r>
              <a:rPr sz="2200" i="1" spc="-10" dirty="0">
                <a:latin typeface="Arial"/>
                <a:cs typeface="Arial"/>
              </a:rPr>
              <a:t>f</a:t>
            </a:r>
            <a:r>
              <a:rPr sz="2200" i="1" spc="-317" dirty="0">
                <a:latin typeface="Arial"/>
                <a:cs typeface="Arial"/>
              </a:rPr>
              <a:t> </a:t>
            </a:r>
            <a:r>
              <a:rPr sz="2200" spc="129" dirty="0">
                <a:latin typeface="Lucida Sans Unicode"/>
                <a:cs typeface="Lucida Sans Unicode"/>
              </a:rPr>
              <a:t>(</a:t>
            </a:r>
            <a:r>
              <a:rPr sz="2200" b="1" spc="-10" dirty="0">
                <a:latin typeface="Arial"/>
                <a:cs typeface="Arial"/>
              </a:rPr>
              <a:t>x</a:t>
            </a:r>
            <a:r>
              <a:rPr sz="2200" spc="129" dirty="0">
                <a:latin typeface="Lucida Sans Unicode"/>
                <a:cs typeface="Lucida Sans Unicode"/>
              </a:rPr>
              <a:t>)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spc="-59" dirty="0">
                <a:latin typeface="Lucida Sans Unicode"/>
                <a:cs typeface="Lucida Sans Unicode"/>
              </a:rPr>
              <a:t>=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Arial"/>
                <a:cs typeface="Arial"/>
              </a:rPr>
              <a:t>sign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139" dirty="0">
                <a:latin typeface="Arial"/>
                <a:cs typeface="Arial"/>
              </a:rPr>
              <a:t> </a:t>
            </a:r>
            <a:r>
              <a:rPr sz="2200" i="1" spc="129" dirty="0">
                <a:solidFill>
                  <a:srgbClr val="FF7F00"/>
                </a:solidFill>
                <a:latin typeface="Arial"/>
                <a:cs typeface="Arial"/>
              </a:rPr>
              <a:t>P</a:t>
            </a:r>
            <a:r>
              <a:rPr sz="2200" spc="30" dirty="0">
                <a:solidFill>
                  <a:srgbClr val="FF7F00"/>
                </a:solidFill>
                <a:latin typeface="Lucida Sans Unicode"/>
                <a:cs typeface="Lucida Sans Unicode"/>
              </a:rPr>
              <a:t>(+</a:t>
            </a:r>
            <a:r>
              <a:rPr sz="2200" spc="-10" dirty="0">
                <a:solidFill>
                  <a:srgbClr val="FF7F00"/>
                </a:solidFill>
                <a:latin typeface="Arial"/>
                <a:cs typeface="Arial"/>
              </a:rPr>
              <a:t>1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22" name="object 59"/>
          <p:cNvSpPr txBox="1"/>
          <p:nvPr/>
        </p:nvSpPr>
        <p:spPr>
          <a:xfrm>
            <a:off x="3953002" y="5622186"/>
            <a:ext cx="176331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200" spc="258" dirty="0">
                <a:latin typeface="Arial"/>
                <a:cs typeface="Arial"/>
              </a:rPr>
              <a:t>(</a:t>
            </a:r>
            <a:endParaRPr sz="2200">
              <a:latin typeface="Arial"/>
              <a:cs typeface="Arial"/>
            </a:endParaRPr>
          </a:p>
        </p:txBody>
      </p:sp>
      <p:sp>
        <p:nvSpPr>
          <p:cNvPr id="23" name="object 60"/>
          <p:cNvSpPr txBox="1"/>
          <p:nvPr/>
        </p:nvSpPr>
        <p:spPr>
          <a:xfrm>
            <a:off x="4754728" y="5690033"/>
            <a:ext cx="2872902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>
              <a:tabLst>
                <a:tab pos="1070108" algn="l"/>
              </a:tabLst>
            </a:pPr>
            <a:r>
              <a:rPr lang="en-US" altLang="zh-CN" sz="2200" spc="-367" dirty="0">
                <a:solidFill>
                  <a:srgbClr val="FF7F00"/>
                </a:solidFill>
                <a:latin typeface="Meiryo"/>
                <a:cs typeface="Arial"/>
              </a:rPr>
              <a:t>|</a:t>
            </a:r>
            <a:r>
              <a:rPr sz="2200" b="1" spc="-10" dirty="0" smtClean="0">
                <a:solidFill>
                  <a:srgbClr val="FF7F00"/>
                </a:solidFill>
                <a:latin typeface="Arial"/>
                <a:cs typeface="Arial"/>
              </a:rPr>
              <a:t>x</a:t>
            </a:r>
            <a:r>
              <a:rPr sz="2200" spc="129" dirty="0">
                <a:solidFill>
                  <a:srgbClr val="FF7F00"/>
                </a:solidFill>
                <a:latin typeface="Lucida Sans Unicode"/>
                <a:cs typeface="Lucida Sans Unicode"/>
              </a:rPr>
              <a:t>)</a:t>
            </a:r>
            <a:r>
              <a:rPr sz="2200" spc="-208" dirty="0">
                <a:solidFill>
                  <a:srgbClr val="FF7F00"/>
                </a:solidFill>
                <a:latin typeface="Lucida Sans Unicode"/>
                <a:cs typeface="Lucida Sans Unicode"/>
              </a:rPr>
              <a:t> </a:t>
            </a:r>
            <a:r>
              <a:rPr sz="2200" i="1" spc="-79" dirty="0">
                <a:latin typeface="Meiryo"/>
                <a:cs typeface="Meiryo"/>
              </a:rPr>
              <a:t>−</a:t>
            </a:r>
            <a:r>
              <a:rPr sz="2200" i="1" dirty="0">
                <a:latin typeface="Meiryo"/>
                <a:cs typeface="Meiryo"/>
              </a:rPr>
              <a:t>	</a:t>
            </a:r>
            <a:r>
              <a:rPr sz="2200" i="1" spc="-317" dirty="0" smtClean="0">
                <a:latin typeface="Meiryo"/>
                <a:cs typeface="Meiryo"/>
              </a:rPr>
              <a:t>∈</a:t>
            </a:r>
            <a:r>
              <a:rPr lang="en-US" altLang="zh-CN" sz="2200" i="1" spc="-317" dirty="0" smtClean="0">
                <a:latin typeface="Meiryo"/>
                <a:cs typeface="Meiryo"/>
              </a:rPr>
              <a:t>{+1</a:t>
            </a:r>
            <a:r>
              <a:rPr lang="zh-CN" altLang="en-US" sz="2200" i="1" spc="-317" dirty="0" smtClean="0">
                <a:latin typeface="Meiryo"/>
                <a:cs typeface="Meiryo"/>
              </a:rPr>
              <a:t>，</a:t>
            </a:r>
            <a:r>
              <a:rPr lang="en-US" altLang="zh-CN" sz="2200" i="1" spc="-317" dirty="0" smtClean="0">
                <a:latin typeface="Meiryo"/>
                <a:cs typeface="Meiryo"/>
              </a:rPr>
              <a:t>-1}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24" name="object 61"/>
          <p:cNvSpPr txBox="1"/>
          <p:nvPr/>
        </p:nvSpPr>
        <p:spPr>
          <a:xfrm>
            <a:off x="5456701" y="5638878"/>
            <a:ext cx="162476" cy="25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u="sng" spc="-1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62"/>
          <p:cNvSpPr txBox="1"/>
          <p:nvPr/>
        </p:nvSpPr>
        <p:spPr>
          <a:xfrm>
            <a:off x="5456701" y="5841649"/>
            <a:ext cx="162476" cy="25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spc="-10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63"/>
          <p:cNvSpPr txBox="1"/>
          <p:nvPr/>
        </p:nvSpPr>
        <p:spPr>
          <a:xfrm>
            <a:off x="5598444" y="5622186"/>
            <a:ext cx="176331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200" spc="258" dirty="0">
                <a:latin typeface="Arial"/>
                <a:cs typeface="Arial"/>
              </a:rPr>
              <a:t>)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216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xmlns="" id="{6B1ED147-4BC1-4DFB-A920-0A23902B5CFB}"/>
                  </a:ext>
                </a:extLst>
              </p:cNvPr>
              <p:cNvSpPr txBox="1"/>
              <p:nvPr/>
            </p:nvSpPr>
            <p:spPr>
              <a:xfrm>
                <a:off x="1059149" y="1867066"/>
                <a:ext cx="66024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6B1ED147-4BC1-4DFB-A920-0A23902B5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49" y="1867066"/>
                <a:ext cx="6602448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19EF5390-2962-4FDF-9AA2-F1D65428F7C4}"/>
              </a:ext>
            </a:extLst>
          </p:cNvPr>
          <p:cNvSpPr txBox="1"/>
          <p:nvPr/>
        </p:nvSpPr>
        <p:spPr>
          <a:xfrm>
            <a:off x="766618" y="212904"/>
            <a:ext cx="7379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Example: </a:t>
            </a:r>
            <a:r>
              <a:rPr lang="en-US" altLang="zh-TW" sz="3200" dirty="0" err="1" smtClean="0"/>
              <a:t>Bilibili</a:t>
            </a:r>
            <a:r>
              <a:rPr lang="en-US" altLang="zh-TW" sz="3200" dirty="0" smtClean="0"/>
              <a:t> video popularity prediction</a:t>
            </a:r>
            <a:endParaRPr lang="zh-TW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194" y="1136794"/>
            <a:ext cx="2176895" cy="2164239"/>
          </a:xfrm>
          <a:prstGeom prst="rect">
            <a:avLst/>
          </a:prstGeom>
        </p:spPr>
      </p:pic>
      <p:sp>
        <p:nvSpPr>
          <p:cNvPr id="8" name="文字方塊 24">
            <a:extLst>
              <a:ext uri="{FF2B5EF4-FFF2-40B4-BE49-F238E27FC236}">
                <a16:creationId xmlns:a16="http://schemas.microsoft.com/office/drawing/2014/main" xmlns="" id="{63953354-4440-4DAC-869F-435EA859D451}"/>
              </a:ext>
            </a:extLst>
          </p:cNvPr>
          <p:cNvSpPr txBox="1"/>
          <p:nvPr/>
        </p:nvSpPr>
        <p:spPr>
          <a:xfrm>
            <a:off x="859322" y="3563932"/>
            <a:ext cx="7564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y :# of likes.                     regression</a:t>
            </a:r>
          </a:p>
          <a:p>
            <a:r>
              <a:rPr lang="en-US" altLang="zh-TW" sz="2400" dirty="0" smtClean="0"/>
              <a:t>y :popular or not.          Classification</a:t>
            </a:r>
          </a:p>
          <a:p>
            <a:r>
              <a:rPr lang="en-US" altLang="zh-TW" sz="2400" dirty="0" smtClean="0">
                <a:solidFill>
                  <a:srgbClr val="FF0000"/>
                </a:solidFill>
              </a:rPr>
              <a:t>y : probability of being popular    logistic regression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7" name="object 46"/>
          <p:cNvSpPr/>
          <p:nvPr/>
        </p:nvSpPr>
        <p:spPr>
          <a:xfrm>
            <a:off x="1612969" y="5157064"/>
            <a:ext cx="5914631" cy="163585"/>
          </a:xfrm>
          <a:custGeom>
            <a:avLst/>
            <a:gdLst/>
            <a:ahLst/>
            <a:cxnLst/>
            <a:rect l="l" t="t" r="r" b="b"/>
            <a:pathLst>
              <a:path w="2981960" h="82550">
                <a:moveTo>
                  <a:pt x="2930837" y="0"/>
                </a:moveTo>
                <a:lnTo>
                  <a:pt x="41300" y="896"/>
                </a:lnTo>
                <a:lnTo>
                  <a:pt x="7786" y="23856"/>
                </a:lnTo>
                <a:lnTo>
                  <a:pt x="0" y="50800"/>
                </a:lnTo>
                <a:lnTo>
                  <a:pt x="0" y="82384"/>
                </a:lnTo>
                <a:lnTo>
                  <a:pt x="2981638" y="82384"/>
                </a:lnTo>
                <a:lnTo>
                  <a:pt x="2980741" y="41300"/>
                </a:lnTo>
                <a:lnTo>
                  <a:pt x="2957781" y="7786"/>
                </a:lnTo>
                <a:lnTo>
                  <a:pt x="2930837" y="0"/>
                </a:lnTo>
                <a:close/>
              </a:path>
            </a:pathLst>
          </a:custGeom>
          <a:solidFill>
            <a:srgbClr val="FFFC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47"/>
          <p:cNvSpPr/>
          <p:nvPr/>
        </p:nvSpPr>
        <p:spPr>
          <a:xfrm>
            <a:off x="1713731" y="6119827"/>
            <a:ext cx="201521" cy="2013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48"/>
          <p:cNvSpPr/>
          <p:nvPr/>
        </p:nvSpPr>
        <p:spPr>
          <a:xfrm>
            <a:off x="7401011" y="6094660"/>
            <a:ext cx="226620" cy="2265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49"/>
          <p:cNvSpPr/>
          <p:nvPr/>
        </p:nvSpPr>
        <p:spPr>
          <a:xfrm>
            <a:off x="1814493" y="6195329"/>
            <a:ext cx="5611708" cy="1258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50"/>
          <p:cNvSpPr/>
          <p:nvPr/>
        </p:nvSpPr>
        <p:spPr>
          <a:xfrm>
            <a:off x="7526961" y="5257254"/>
            <a:ext cx="100669" cy="2013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51"/>
          <p:cNvSpPr/>
          <p:nvPr/>
        </p:nvSpPr>
        <p:spPr>
          <a:xfrm>
            <a:off x="7526961" y="5357915"/>
            <a:ext cx="100669" cy="7619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52"/>
          <p:cNvSpPr/>
          <p:nvPr/>
        </p:nvSpPr>
        <p:spPr>
          <a:xfrm>
            <a:off x="1612969" y="5245085"/>
            <a:ext cx="5914631" cy="976477"/>
          </a:xfrm>
          <a:custGeom>
            <a:avLst/>
            <a:gdLst/>
            <a:ahLst/>
            <a:cxnLst/>
            <a:rect l="l" t="t" r="r" b="b"/>
            <a:pathLst>
              <a:path w="2981960" h="492760">
                <a:moveTo>
                  <a:pt x="2981638" y="0"/>
                </a:moveTo>
                <a:lnTo>
                  <a:pt x="0" y="0"/>
                </a:lnTo>
                <a:lnTo>
                  <a:pt x="0" y="441420"/>
                </a:lnTo>
                <a:lnTo>
                  <a:pt x="16636" y="478934"/>
                </a:lnTo>
                <a:lnTo>
                  <a:pt x="2930837" y="492221"/>
                </a:lnTo>
                <a:lnTo>
                  <a:pt x="2945080" y="490176"/>
                </a:lnTo>
                <a:lnTo>
                  <a:pt x="2976201" y="464217"/>
                </a:lnTo>
                <a:lnTo>
                  <a:pt x="2981638" y="0"/>
                </a:lnTo>
                <a:close/>
              </a:path>
            </a:pathLst>
          </a:custGeom>
          <a:solidFill>
            <a:srgbClr val="FFFC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53"/>
          <p:cNvSpPr/>
          <p:nvPr/>
        </p:nvSpPr>
        <p:spPr>
          <a:xfrm>
            <a:off x="7526961" y="5332748"/>
            <a:ext cx="0" cy="825475"/>
          </a:xfrm>
          <a:custGeom>
            <a:avLst/>
            <a:gdLst/>
            <a:ahLst/>
            <a:cxnLst/>
            <a:rect l="l" t="t" r="r" b="b"/>
            <a:pathLst>
              <a:path h="416560">
                <a:moveTo>
                  <a:pt x="0" y="41623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54"/>
          <p:cNvSpPr/>
          <p:nvPr/>
        </p:nvSpPr>
        <p:spPr>
          <a:xfrm>
            <a:off x="7526961" y="5307580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699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55"/>
          <p:cNvSpPr/>
          <p:nvPr/>
        </p:nvSpPr>
        <p:spPr>
          <a:xfrm>
            <a:off x="7526961" y="5282413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699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56"/>
          <p:cNvSpPr/>
          <p:nvPr/>
        </p:nvSpPr>
        <p:spPr>
          <a:xfrm>
            <a:off x="7526961" y="5257246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699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57"/>
          <p:cNvSpPr txBox="1"/>
          <p:nvPr/>
        </p:nvSpPr>
        <p:spPr>
          <a:xfrm>
            <a:off x="1688541" y="5260659"/>
            <a:ext cx="5155604" cy="907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200" spc="-10" dirty="0">
                <a:solidFill>
                  <a:srgbClr val="7F007F"/>
                </a:solidFill>
                <a:latin typeface="Arial"/>
                <a:cs typeface="Arial"/>
              </a:rPr>
              <a:t>‘soft’ </a:t>
            </a:r>
            <a:r>
              <a:rPr sz="2200" spc="-10" dirty="0">
                <a:latin typeface="Arial"/>
                <a:cs typeface="Arial"/>
              </a:rPr>
              <a:t>bina</a:t>
            </a:r>
            <a:r>
              <a:rPr sz="2200" spc="50" dirty="0">
                <a:latin typeface="Arial"/>
                <a:cs typeface="Arial"/>
              </a:rPr>
              <a:t>r</a:t>
            </a:r>
            <a:r>
              <a:rPr sz="2200" spc="-10" dirty="0">
                <a:latin typeface="Arial"/>
                <a:cs typeface="Arial"/>
              </a:rPr>
              <a:t>y classification:</a:t>
            </a:r>
            <a:endParaRPr sz="2200" dirty="0">
              <a:latin typeface="Arial"/>
              <a:cs typeface="Arial"/>
            </a:endParaRPr>
          </a:p>
          <a:p>
            <a:pPr marL="1489339">
              <a:spcBef>
                <a:spcPts val="1844"/>
              </a:spcBef>
            </a:pPr>
            <a:r>
              <a:rPr sz="2200" i="1" spc="-10" dirty="0">
                <a:solidFill>
                  <a:srgbClr val="7F007F"/>
                </a:solidFill>
                <a:latin typeface="Arial"/>
                <a:cs typeface="Arial"/>
              </a:rPr>
              <a:t>f</a:t>
            </a:r>
            <a:r>
              <a:rPr sz="2200" i="1" spc="-317" dirty="0">
                <a:solidFill>
                  <a:srgbClr val="7F007F"/>
                </a:solidFill>
                <a:latin typeface="Arial"/>
                <a:cs typeface="Arial"/>
              </a:rPr>
              <a:t> </a:t>
            </a:r>
            <a:r>
              <a:rPr sz="2200" spc="129" dirty="0">
                <a:latin typeface="Lucida Sans Unicode"/>
                <a:cs typeface="Lucida Sans Unicode"/>
              </a:rPr>
              <a:t>(</a:t>
            </a:r>
            <a:r>
              <a:rPr sz="2200" b="1" spc="-10" dirty="0">
                <a:latin typeface="Arial"/>
                <a:cs typeface="Arial"/>
              </a:rPr>
              <a:t>x</a:t>
            </a:r>
            <a:r>
              <a:rPr sz="2200" spc="129" dirty="0">
                <a:latin typeface="Lucida Sans Unicode"/>
                <a:cs typeface="Lucida Sans Unicode"/>
              </a:rPr>
              <a:t>)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spc="-59" dirty="0">
                <a:latin typeface="Lucida Sans Unicode"/>
                <a:cs typeface="Lucida Sans Unicode"/>
              </a:rPr>
              <a:t>=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i="1" spc="129" dirty="0">
                <a:solidFill>
                  <a:srgbClr val="FF7F00"/>
                </a:solidFill>
                <a:latin typeface="Arial"/>
                <a:cs typeface="Arial"/>
              </a:rPr>
              <a:t>P</a:t>
            </a:r>
            <a:r>
              <a:rPr sz="2200" spc="30" dirty="0">
                <a:solidFill>
                  <a:srgbClr val="FF7F00"/>
                </a:solidFill>
                <a:latin typeface="Lucida Sans Unicode"/>
                <a:cs typeface="Lucida Sans Unicode"/>
              </a:rPr>
              <a:t>(+</a:t>
            </a:r>
            <a:r>
              <a:rPr sz="2200" spc="-10" dirty="0" smtClean="0">
                <a:solidFill>
                  <a:srgbClr val="FF7F00"/>
                </a:solidFill>
                <a:latin typeface="Arial"/>
                <a:cs typeface="Arial"/>
              </a:rPr>
              <a:t>1</a:t>
            </a:r>
            <a:r>
              <a:rPr lang="en-US" altLang="zh-CN" sz="2200" spc="-367" dirty="0">
                <a:solidFill>
                  <a:srgbClr val="FF7F00"/>
                </a:solidFill>
                <a:latin typeface="Meiryo"/>
                <a:cs typeface="Arial"/>
              </a:rPr>
              <a:t>|</a:t>
            </a:r>
            <a:r>
              <a:rPr sz="2200" b="1" spc="-10" dirty="0" smtClean="0">
                <a:solidFill>
                  <a:srgbClr val="FF7F00"/>
                </a:solidFill>
                <a:latin typeface="Arial"/>
                <a:cs typeface="Arial"/>
              </a:rPr>
              <a:t>x</a:t>
            </a:r>
            <a:r>
              <a:rPr sz="2200" spc="129" dirty="0">
                <a:solidFill>
                  <a:srgbClr val="FF7F00"/>
                </a:solidFill>
                <a:latin typeface="Lucida Sans Unicode"/>
                <a:cs typeface="Lucida Sans Unicode"/>
              </a:rPr>
              <a:t>)</a:t>
            </a:r>
            <a:r>
              <a:rPr sz="2200" spc="-89" dirty="0">
                <a:solidFill>
                  <a:srgbClr val="FF7F00"/>
                </a:solidFill>
                <a:latin typeface="Lucida Sans Unicode"/>
                <a:cs typeface="Lucida Sans Unicode"/>
              </a:rPr>
              <a:t> </a:t>
            </a:r>
            <a:r>
              <a:rPr sz="2200" i="1" spc="-317" dirty="0">
                <a:latin typeface="Meiryo"/>
                <a:cs typeface="Meiryo"/>
              </a:rPr>
              <a:t>∈</a:t>
            </a:r>
            <a:r>
              <a:rPr sz="2200" i="1" spc="-149" dirty="0">
                <a:latin typeface="Meiryo"/>
                <a:cs typeface="Meiryo"/>
              </a:rPr>
              <a:t> </a:t>
            </a:r>
            <a:r>
              <a:rPr sz="2200" spc="-89" dirty="0">
                <a:latin typeface="Lucida Sans Unicode"/>
                <a:cs typeface="Lucida Sans Unicode"/>
              </a:rPr>
              <a:t>[</a:t>
            </a:r>
            <a:r>
              <a:rPr sz="2200" spc="-10" dirty="0">
                <a:latin typeface="Arial"/>
                <a:cs typeface="Arial"/>
              </a:rPr>
              <a:t>0</a:t>
            </a:r>
            <a:r>
              <a:rPr sz="2200" i="1" spc="-198" dirty="0">
                <a:latin typeface="Verdana"/>
                <a:cs typeface="Verdana"/>
              </a:rPr>
              <a:t>,</a:t>
            </a:r>
            <a:r>
              <a:rPr sz="2200" i="1" spc="-404" dirty="0">
                <a:latin typeface="Verdana"/>
                <a:cs typeface="Verdana"/>
              </a:rPr>
              <a:t> </a:t>
            </a:r>
            <a:r>
              <a:rPr sz="2200" spc="-10" dirty="0">
                <a:latin typeface="Arial"/>
                <a:cs typeface="Arial"/>
              </a:rPr>
              <a:t>1</a:t>
            </a:r>
            <a:r>
              <a:rPr sz="2200" spc="-89" dirty="0">
                <a:latin typeface="Lucida Sans Unicode"/>
                <a:cs typeface="Lucida Sans Unicode"/>
              </a:rPr>
              <a:t>]</a:t>
            </a:r>
            <a:endParaRPr sz="2200" dirty="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15102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74037" y="781233"/>
            <a:ext cx="8792598" cy="163585"/>
          </a:xfrm>
          <a:custGeom>
            <a:avLst/>
            <a:gdLst/>
            <a:ahLst/>
            <a:cxnLst/>
            <a:rect l="l" t="t" r="r" b="b"/>
            <a:pathLst>
              <a:path w="4432935" h="82550">
                <a:moveTo>
                  <a:pt x="4381765" y="0"/>
                </a:moveTo>
                <a:lnTo>
                  <a:pt x="41300" y="896"/>
                </a:lnTo>
                <a:lnTo>
                  <a:pt x="7786" y="23856"/>
                </a:lnTo>
                <a:lnTo>
                  <a:pt x="0" y="50800"/>
                </a:lnTo>
                <a:lnTo>
                  <a:pt x="0" y="82384"/>
                </a:lnTo>
                <a:lnTo>
                  <a:pt x="4432566" y="82384"/>
                </a:lnTo>
                <a:lnTo>
                  <a:pt x="4431669" y="41299"/>
                </a:lnTo>
                <a:lnTo>
                  <a:pt x="4408709" y="7786"/>
                </a:lnTo>
                <a:lnTo>
                  <a:pt x="4381765" y="0"/>
                </a:lnTo>
                <a:close/>
              </a:path>
            </a:pathLst>
          </a:custGeom>
          <a:solidFill>
            <a:srgbClr val="FFFC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799" y="1181338"/>
            <a:ext cx="201519" cy="201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39952" y="1156169"/>
            <a:ext cx="226612" cy="226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5559" y="1256840"/>
            <a:ext cx="8489581" cy="125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65905" y="881446"/>
            <a:ext cx="100659" cy="2013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65905" y="982100"/>
            <a:ext cx="100659" cy="1992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037" y="869270"/>
            <a:ext cx="8792598" cy="412736"/>
          </a:xfrm>
          <a:custGeom>
            <a:avLst/>
            <a:gdLst/>
            <a:ahLst/>
            <a:cxnLst/>
            <a:rect l="l" t="t" r="r" b="b"/>
            <a:pathLst>
              <a:path w="4432935" h="208279">
                <a:moveTo>
                  <a:pt x="4432566" y="0"/>
                </a:moveTo>
                <a:lnTo>
                  <a:pt x="0" y="0"/>
                </a:lnTo>
                <a:lnTo>
                  <a:pt x="0" y="157478"/>
                </a:lnTo>
                <a:lnTo>
                  <a:pt x="16636" y="194992"/>
                </a:lnTo>
                <a:lnTo>
                  <a:pt x="4381765" y="208279"/>
                </a:lnTo>
                <a:lnTo>
                  <a:pt x="4396008" y="206234"/>
                </a:lnTo>
                <a:lnTo>
                  <a:pt x="4427129" y="180275"/>
                </a:lnTo>
                <a:lnTo>
                  <a:pt x="4432566" y="0"/>
                </a:lnTo>
                <a:close/>
              </a:path>
            </a:pathLst>
          </a:custGeom>
          <a:solidFill>
            <a:srgbClr val="FFFC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65904" y="956932"/>
            <a:ext cx="0" cy="262995"/>
          </a:xfrm>
          <a:custGeom>
            <a:avLst/>
            <a:gdLst/>
            <a:ahLst/>
            <a:cxnLst/>
            <a:rect l="l" t="t" r="r" b="b"/>
            <a:pathLst>
              <a:path h="132715">
                <a:moveTo>
                  <a:pt x="0" y="132291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65904" y="931765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65904" y="906598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65904" y="881431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65904" y="843680"/>
            <a:ext cx="0" cy="377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19050"/>
                </a:moveTo>
                <a:lnTo>
                  <a:pt x="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8647" y="1574294"/>
            <a:ext cx="4129912" cy="411480"/>
          </a:xfrm>
          <a:custGeom>
            <a:avLst/>
            <a:gdLst/>
            <a:ahLst/>
            <a:cxnLst/>
            <a:rect l="l" t="t" r="r" b="b"/>
            <a:pathLst>
              <a:path w="2082164" h="207644">
                <a:moveTo>
                  <a:pt x="2030825" y="0"/>
                </a:moveTo>
                <a:lnTo>
                  <a:pt x="41300" y="896"/>
                </a:lnTo>
                <a:lnTo>
                  <a:pt x="7786" y="23856"/>
                </a:lnTo>
                <a:lnTo>
                  <a:pt x="0" y="50800"/>
                </a:lnTo>
                <a:lnTo>
                  <a:pt x="0" y="207037"/>
                </a:lnTo>
                <a:lnTo>
                  <a:pt x="2081626" y="207037"/>
                </a:lnTo>
                <a:lnTo>
                  <a:pt x="2080729" y="41300"/>
                </a:lnTo>
                <a:lnTo>
                  <a:pt x="2057769" y="7786"/>
                </a:lnTo>
                <a:lnTo>
                  <a:pt x="2030825" y="0"/>
                </a:lnTo>
                <a:close/>
              </a:path>
            </a:pathLst>
          </a:custGeom>
          <a:solidFill>
            <a:srgbClr val="009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8649" y="1959502"/>
            <a:ext cx="4128845" cy="1002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9409" y="4076092"/>
            <a:ext cx="201521" cy="201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11542" y="4050925"/>
            <a:ext cx="226671" cy="2265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0170" y="4151594"/>
            <a:ext cx="3826560" cy="1258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37494" y="1661951"/>
            <a:ext cx="100721" cy="2013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37494" y="1762598"/>
            <a:ext cx="100721" cy="23134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5602" y="2030601"/>
            <a:ext cx="4129912" cy="2130384"/>
          </a:xfrm>
          <a:custGeom>
            <a:avLst/>
            <a:gdLst/>
            <a:ahLst/>
            <a:cxnLst/>
            <a:rect l="l" t="t" r="r" b="b"/>
            <a:pathLst>
              <a:path w="2082164" h="1075055">
                <a:moveTo>
                  <a:pt x="2081626" y="0"/>
                </a:moveTo>
                <a:lnTo>
                  <a:pt x="0" y="0"/>
                </a:lnTo>
                <a:lnTo>
                  <a:pt x="0" y="1023826"/>
                </a:lnTo>
                <a:lnTo>
                  <a:pt x="16636" y="1061340"/>
                </a:lnTo>
                <a:lnTo>
                  <a:pt x="2030825" y="1074626"/>
                </a:lnTo>
                <a:lnTo>
                  <a:pt x="2045068" y="1072581"/>
                </a:lnTo>
                <a:lnTo>
                  <a:pt x="2076189" y="1046622"/>
                </a:lnTo>
                <a:lnTo>
                  <a:pt x="2081626" y="0"/>
                </a:lnTo>
                <a:close/>
              </a:path>
            </a:pathLst>
          </a:custGeom>
          <a:solidFill>
            <a:srgbClr val="E5F4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37494" y="1737431"/>
            <a:ext cx="0" cy="2377021"/>
          </a:xfrm>
          <a:custGeom>
            <a:avLst/>
            <a:gdLst/>
            <a:ahLst/>
            <a:cxnLst/>
            <a:rect l="l" t="t" r="r" b="b"/>
            <a:pathLst>
              <a:path h="1199514">
                <a:moveTo>
                  <a:pt x="0" y="1199207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37494" y="1712264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37494" y="1687097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37494" y="1661930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255877" y="3055127"/>
            <a:ext cx="12721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200" spc="-615" dirty="0">
                <a:latin typeface="Arial"/>
                <a:cs typeface="Arial"/>
              </a:rPr>
              <a:t>.</a:t>
            </a:r>
            <a:r>
              <a:rPr sz="3300" spc="-14" baseline="-20202" dirty="0">
                <a:latin typeface="Arial"/>
                <a:cs typeface="Arial"/>
              </a:rPr>
              <a:t>.</a:t>
            </a:r>
            <a:endParaRPr sz="3300" baseline="-20202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55877" y="3255733"/>
            <a:ext cx="12721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200" spc="-10" dirty="0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09717" y="3523562"/>
            <a:ext cx="21537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200" spc="684" dirty="0">
                <a:latin typeface="Arial"/>
                <a:cs typeface="Arial"/>
              </a:rPr>
              <a:t> </a:t>
            </a:r>
            <a:endParaRPr sz="2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3831" y="3570074"/>
            <a:ext cx="1731818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>
              <a:tabLst>
                <a:tab pos="1033597" algn="l"/>
              </a:tabLst>
            </a:pPr>
            <a:r>
              <a:rPr sz="2200" b="1" spc="-10" dirty="0">
                <a:latin typeface="Arial"/>
                <a:cs typeface="Arial"/>
              </a:rPr>
              <a:t>x </a:t>
            </a:r>
            <a:r>
              <a:rPr sz="2200" b="1" spc="149" dirty="0">
                <a:latin typeface="Arial"/>
                <a:cs typeface="Arial"/>
              </a:rPr>
              <a:t> </a:t>
            </a:r>
            <a:r>
              <a:rPr sz="2200" i="1" spc="-198" dirty="0">
                <a:latin typeface="Verdana"/>
                <a:cs typeface="Verdana"/>
              </a:rPr>
              <a:t>,</a:t>
            </a:r>
            <a:r>
              <a:rPr sz="2200" i="1" spc="-404" dirty="0">
                <a:latin typeface="Verdana"/>
                <a:cs typeface="Verdana"/>
              </a:rPr>
              <a:t> </a:t>
            </a:r>
            <a:r>
              <a:rPr sz="2200" i="1" spc="-10" dirty="0">
                <a:latin typeface="Arial"/>
                <a:cs typeface="Arial"/>
              </a:rPr>
              <a:t>y</a:t>
            </a:r>
            <a:r>
              <a:rPr sz="2200" i="1" dirty="0">
                <a:latin typeface="Arial"/>
                <a:cs typeface="Arial"/>
              </a:rPr>
              <a:t>	</a:t>
            </a:r>
            <a:r>
              <a:rPr sz="2200" spc="-59" dirty="0">
                <a:latin typeface="Lucida Sans Unicode"/>
                <a:cs typeface="Lucida Sans Unicode"/>
              </a:rPr>
              <a:t>=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Arial"/>
                <a:cs typeface="Arial"/>
              </a:rPr>
              <a:t>0</a:t>
            </a:r>
            <a:r>
              <a:rPr sz="2200" i="1" spc="-198" dirty="0">
                <a:latin typeface="Verdana"/>
                <a:cs typeface="Verdana"/>
              </a:rPr>
              <a:t>.</a:t>
            </a:r>
            <a:r>
              <a:rPr sz="2200" spc="-10" dirty="0">
                <a:latin typeface="Arial"/>
                <a:cs typeface="Arial"/>
              </a:rPr>
              <a:t>6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34920" y="3503344"/>
            <a:ext cx="196483" cy="25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i="1" spc="-10" dirty="0">
                <a:latin typeface="Arial"/>
                <a:cs typeface="Arial"/>
              </a:rPr>
              <a:t>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86830" y="3695352"/>
            <a:ext cx="108317" cy="25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i="1" spc="-89" dirty="0">
                <a:latin typeface="Meiryo"/>
                <a:cs typeface="Meiryo"/>
              </a:rPr>
              <a:t> </a:t>
            </a:r>
            <a:endParaRPr sz="1600">
              <a:latin typeface="Meiryo"/>
              <a:cs typeface="Meiry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67509" y="3515695"/>
            <a:ext cx="196483" cy="25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i="1" spc="-10" dirty="0">
                <a:latin typeface="Arial"/>
                <a:cs typeface="Arial"/>
              </a:rPr>
              <a:t>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445341" y="1574294"/>
            <a:ext cx="4486354" cy="411480"/>
          </a:xfrm>
          <a:custGeom>
            <a:avLst/>
            <a:gdLst/>
            <a:ahLst/>
            <a:cxnLst/>
            <a:rect l="l" t="t" r="r" b="b"/>
            <a:pathLst>
              <a:path w="2261870" h="207644">
                <a:moveTo>
                  <a:pt x="2210828" y="0"/>
                </a:moveTo>
                <a:lnTo>
                  <a:pt x="41300" y="896"/>
                </a:lnTo>
                <a:lnTo>
                  <a:pt x="7786" y="23856"/>
                </a:lnTo>
                <a:lnTo>
                  <a:pt x="0" y="50800"/>
                </a:lnTo>
                <a:lnTo>
                  <a:pt x="0" y="207037"/>
                </a:lnTo>
                <a:lnTo>
                  <a:pt x="2261628" y="207037"/>
                </a:lnTo>
                <a:lnTo>
                  <a:pt x="2260731" y="41300"/>
                </a:lnTo>
                <a:lnTo>
                  <a:pt x="2237772" y="7786"/>
                </a:lnTo>
                <a:lnTo>
                  <a:pt x="2210828" y="0"/>
                </a:lnTo>
                <a:close/>
              </a:path>
            </a:pathLst>
          </a:custGeom>
          <a:solidFill>
            <a:srgbClr val="9B95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84221" y="346811"/>
            <a:ext cx="6748421" cy="1679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79960"/>
            <a:r>
              <a:rPr sz="2800" spc="30" dirty="0">
                <a:solidFill>
                  <a:srgbClr val="516F5A"/>
                </a:solidFill>
                <a:latin typeface="Arial"/>
                <a:cs typeface="Arial"/>
              </a:rPr>
              <a:t>Soft</a:t>
            </a:r>
            <a:r>
              <a:rPr sz="2800" spc="10" dirty="0">
                <a:solidFill>
                  <a:srgbClr val="516F5A"/>
                </a:solidFill>
                <a:latin typeface="Arial"/>
                <a:cs typeface="Arial"/>
              </a:rPr>
              <a:t> </a:t>
            </a:r>
            <a:r>
              <a:rPr sz="2800" spc="30" dirty="0">
                <a:solidFill>
                  <a:srgbClr val="516F5A"/>
                </a:solidFill>
                <a:latin typeface="Arial"/>
                <a:cs typeface="Arial"/>
              </a:rPr>
              <a:t>Bina</a:t>
            </a:r>
            <a:r>
              <a:rPr sz="2800" spc="99" dirty="0">
                <a:solidFill>
                  <a:srgbClr val="516F5A"/>
                </a:solidFill>
                <a:latin typeface="Arial"/>
                <a:cs typeface="Arial"/>
              </a:rPr>
              <a:t>r</a:t>
            </a:r>
            <a:r>
              <a:rPr sz="2800" spc="30" dirty="0">
                <a:solidFill>
                  <a:srgbClr val="516F5A"/>
                </a:solidFill>
                <a:latin typeface="Arial"/>
                <a:cs typeface="Arial"/>
              </a:rPr>
              <a:t>y</a:t>
            </a:r>
            <a:r>
              <a:rPr sz="2800" spc="10" dirty="0">
                <a:solidFill>
                  <a:srgbClr val="516F5A"/>
                </a:solidFill>
                <a:latin typeface="Arial"/>
                <a:cs typeface="Arial"/>
              </a:rPr>
              <a:t> </a:t>
            </a:r>
            <a:r>
              <a:rPr sz="2800" spc="20" dirty="0">
                <a:solidFill>
                  <a:srgbClr val="516F5A"/>
                </a:solidFill>
                <a:latin typeface="Arial"/>
                <a:cs typeface="Arial"/>
              </a:rPr>
              <a:t>Classification</a:t>
            </a:r>
            <a:endParaRPr sz="2800" dirty="0">
              <a:latin typeface="Arial"/>
              <a:cs typeface="Arial"/>
            </a:endParaRPr>
          </a:p>
          <a:p>
            <a:pPr marL="25179" indent="1958928">
              <a:spcBef>
                <a:spcPts val="1009"/>
              </a:spcBef>
            </a:pPr>
            <a:r>
              <a:rPr sz="2200" spc="-10" dirty="0">
                <a:latin typeface="Arial"/>
                <a:cs typeface="Arial"/>
              </a:rPr>
              <a:t>target function </a:t>
            </a:r>
            <a:r>
              <a:rPr sz="2200" i="1" spc="-10" dirty="0">
                <a:solidFill>
                  <a:srgbClr val="7F007F"/>
                </a:solidFill>
                <a:latin typeface="Arial"/>
                <a:cs typeface="Arial"/>
              </a:rPr>
              <a:t>f</a:t>
            </a:r>
            <a:r>
              <a:rPr sz="2200" i="1" spc="-317" dirty="0">
                <a:solidFill>
                  <a:srgbClr val="7F007F"/>
                </a:solidFill>
                <a:latin typeface="Arial"/>
                <a:cs typeface="Arial"/>
              </a:rPr>
              <a:t> </a:t>
            </a:r>
            <a:r>
              <a:rPr sz="2200" spc="129" dirty="0">
                <a:latin typeface="Lucida Sans Unicode"/>
                <a:cs typeface="Lucida Sans Unicode"/>
              </a:rPr>
              <a:t>(</a:t>
            </a:r>
            <a:r>
              <a:rPr sz="2200" b="1" spc="-10" dirty="0">
                <a:latin typeface="Arial"/>
                <a:cs typeface="Arial"/>
              </a:rPr>
              <a:t>x</a:t>
            </a:r>
            <a:r>
              <a:rPr sz="2200" spc="129" dirty="0">
                <a:latin typeface="Lucida Sans Unicode"/>
                <a:cs typeface="Lucida Sans Unicode"/>
              </a:rPr>
              <a:t>)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spc="-59" dirty="0">
                <a:latin typeface="Lucida Sans Unicode"/>
                <a:cs typeface="Lucida Sans Unicode"/>
              </a:rPr>
              <a:t>=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i="1" spc="129" dirty="0">
                <a:solidFill>
                  <a:srgbClr val="FF7F00"/>
                </a:solidFill>
                <a:latin typeface="Arial"/>
                <a:cs typeface="Arial"/>
              </a:rPr>
              <a:t>P</a:t>
            </a:r>
            <a:r>
              <a:rPr sz="2200" spc="30" dirty="0">
                <a:solidFill>
                  <a:srgbClr val="FF7F00"/>
                </a:solidFill>
                <a:latin typeface="Lucida Sans Unicode"/>
                <a:cs typeface="Lucida Sans Unicode"/>
              </a:rPr>
              <a:t>(+</a:t>
            </a:r>
            <a:r>
              <a:rPr sz="2200" spc="-10" dirty="0" smtClean="0">
                <a:solidFill>
                  <a:srgbClr val="FF7F00"/>
                </a:solidFill>
                <a:latin typeface="Arial"/>
                <a:cs typeface="Arial"/>
              </a:rPr>
              <a:t>1</a:t>
            </a:r>
            <a:r>
              <a:rPr lang="en-US" sz="2200" spc="-367" dirty="0">
                <a:solidFill>
                  <a:srgbClr val="FF7F00"/>
                </a:solidFill>
                <a:latin typeface="Meiryo"/>
                <a:cs typeface="Arial"/>
              </a:rPr>
              <a:t>|</a:t>
            </a:r>
            <a:r>
              <a:rPr sz="2200" b="1" spc="-10" dirty="0" smtClean="0">
                <a:solidFill>
                  <a:srgbClr val="FF7F00"/>
                </a:solidFill>
                <a:latin typeface="Arial"/>
                <a:cs typeface="Arial"/>
              </a:rPr>
              <a:t>x</a:t>
            </a:r>
            <a:r>
              <a:rPr sz="2200" spc="129" dirty="0">
                <a:solidFill>
                  <a:srgbClr val="FF7F00"/>
                </a:solidFill>
                <a:latin typeface="Lucida Sans Unicode"/>
                <a:cs typeface="Lucida Sans Unicode"/>
              </a:rPr>
              <a:t>)</a:t>
            </a:r>
            <a:r>
              <a:rPr sz="2200" spc="-89" dirty="0">
                <a:solidFill>
                  <a:srgbClr val="FF7F00"/>
                </a:solidFill>
                <a:latin typeface="Lucida Sans Unicode"/>
                <a:cs typeface="Lucida Sans Unicode"/>
              </a:rPr>
              <a:t> </a:t>
            </a:r>
            <a:r>
              <a:rPr sz="2200" i="1" spc="-317" dirty="0">
                <a:latin typeface="Meiryo"/>
                <a:cs typeface="Meiryo"/>
              </a:rPr>
              <a:t>∈</a:t>
            </a:r>
            <a:r>
              <a:rPr sz="2200" i="1" spc="-149" dirty="0">
                <a:latin typeface="Meiryo"/>
                <a:cs typeface="Meiryo"/>
              </a:rPr>
              <a:t> </a:t>
            </a:r>
            <a:r>
              <a:rPr sz="2200" spc="-89" dirty="0">
                <a:latin typeface="Lucida Sans Unicode"/>
                <a:cs typeface="Lucida Sans Unicode"/>
              </a:rPr>
              <a:t>[</a:t>
            </a:r>
            <a:r>
              <a:rPr sz="2200" spc="-10" dirty="0">
                <a:latin typeface="Arial"/>
                <a:cs typeface="Arial"/>
              </a:rPr>
              <a:t>0</a:t>
            </a:r>
            <a:r>
              <a:rPr sz="2200" i="1" spc="-198" dirty="0">
                <a:latin typeface="Verdana"/>
                <a:cs typeface="Verdana"/>
              </a:rPr>
              <a:t>,</a:t>
            </a:r>
            <a:r>
              <a:rPr sz="2200" i="1" spc="-404" dirty="0">
                <a:latin typeface="Verdana"/>
                <a:cs typeface="Verdana"/>
              </a:rPr>
              <a:t> </a:t>
            </a:r>
            <a:r>
              <a:rPr sz="2200" spc="-10" dirty="0">
                <a:latin typeface="Arial"/>
                <a:cs typeface="Arial"/>
              </a:rPr>
              <a:t>1</a:t>
            </a:r>
            <a:r>
              <a:rPr sz="2200" spc="-89" dirty="0">
                <a:latin typeface="Lucida Sans Unicode"/>
                <a:cs typeface="Lucida Sans Unicode"/>
              </a:rPr>
              <a:t>]</a:t>
            </a:r>
            <a:endParaRPr sz="2200" dirty="0">
              <a:latin typeface="Lucida Sans Unicode"/>
              <a:cs typeface="Lucida Sans Unicode"/>
            </a:endParaRPr>
          </a:p>
          <a:p>
            <a:pPr>
              <a:spcBef>
                <a:spcPts val="95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25179">
              <a:tabLst>
                <a:tab pos="4259031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ideal (noiseless) data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actual (noisy) data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7480" y="2052751"/>
            <a:ext cx="215375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200" spc="684" dirty="0">
                <a:latin typeface="Arial"/>
                <a:cs typeface="Arial"/>
              </a:rPr>
              <a:t> </a:t>
            </a:r>
            <a:endParaRPr sz="2200">
              <a:latin typeface="Arial"/>
              <a:cs typeface="Arial"/>
            </a:endParaRPr>
          </a:p>
          <a:p>
            <a:pPr marL="25179">
              <a:spcBef>
                <a:spcPts val="1269"/>
              </a:spcBef>
            </a:pPr>
            <a:r>
              <a:rPr sz="2200" spc="684" dirty="0">
                <a:latin typeface="Arial"/>
                <a:cs typeface="Arial"/>
              </a:rPr>
              <a:t> </a:t>
            </a:r>
            <a:endParaRPr sz="2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1592" y="2116517"/>
            <a:ext cx="1634836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>
              <a:tabLst>
                <a:tab pos="935401" algn="l"/>
              </a:tabLst>
            </a:pPr>
            <a:r>
              <a:rPr sz="2200" b="1" spc="-10" dirty="0">
                <a:latin typeface="Arial"/>
                <a:cs typeface="Arial"/>
              </a:rPr>
              <a:t>x </a:t>
            </a:r>
            <a:r>
              <a:rPr sz="2200" b="1" spc="-238" dirty="0">
                <a:latin typeface="Arial"/>
                <a:cs typeface="Arial"/>
              </a:rPr>
              <a:t> </a:t>
            </a:r>
            <a:r>
              <a:rPr sz="2200" i="1" spc="-198" dirty="0">
                <a:latin typeface="Verdana"/>
                <a:cs typeface="Verdana"/>
              </a:rPr>
              <a:t>,</a:t>
            </a:r>
            <a:r>
              <a:rPr sz="2200" i="1" spc="-404" dirty="0">
                <a:latin typeface="Verdana"/>
                <a:cs typeface="Verdana"/>
              </a:rPr>
              <a:t> </a:t>
            </a:r>
            <a:r>
              <a:rPr sz="2200" i="1" spc="-10" dirty="0" smtClean="0">
                <a:latin typeface="Arial"/>
                <a:cs typeface="Arial"/>
              </a:rPr>
              <a:t>y</a:t>
            </a:r>
            <a:r>
              <a:rPr sz="2200" i="1" dirty="0">
                <a:latin typeface="Arial"/>
                <a:cs typeface="Arial"/>
              </a:rPr>
              <a:t>	</a:t>
            </a:r>
            <a:r>
              <a:rPr sz="2200" spc="-59" dirty="0">
                <a:latin typeface="Lucida Sans Unicode"/>
                <a:cs typeface="Lucida Sans Unicode"/>
              </a:rPr>
              <a:t>=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Arial"/>
                <a:cs typeface="Arial"/>
              </a:rPr>
              <a:t>0</a:t>
            </a:r>
            <a:r>
              <a:rPr sz="2200" i="1" spc="-198" dirty="0">
                <a:latin typeface="Verdana"/>
                <a:cs typeface="Verdana"/>
              </a:rPr>
              <a:t>.</a:t>
            </a:r>
            <a:r>
              <a:rPr sz="2200" spc="-10" dirty="0">
                <a:latin typeface="Arial"/>
                <a:cs typeface="Arial"/>
              </a:rPr>
              <a:t>9</a:t>
            </a:r>
            <a:endParaRPr sz="2200" dirty="0">
              <a:latin typeface="Arial"/>
              <a:cs typeface="Arial"/>
            </a:endParaRPr>
          </a:p>
          <a:p>
            <a:pPr marL="25179">
              <a:spcBef>
                <a:spcPts val="1269"/>
              </a:spcBef>
              <a:tabLst>
                <a:tab pos="935401" algn="l"/>
              </a:tabLst>
            </a:pPr>
            <a:r>
              <a:rPr sz="2200" b="1" spc="-10" dirty="0">
                <a:latin typeface="Arial"/>
                <a:cs typeface="Arial"/>
              </a:rPr>
              <a:t>x </a:t>
            </a:r>
            <a:r>
              <a:rPr sz="2200" b="1" spc="-238" dirty="0">
                <a:latin typeface="Arial"/>
                <a:cs typeface="Arial"/>
              </a:rPr>
              <a:t> </a:t>
            </a:r>
            <a:r>
              <a:rPr sz="2200" i="1" spc="-198" dirty="0">
                <a:latin typeface="Verdana"/>
                <a:cs typeface="Verdana"/>
              </a:rPr>
              <a:t>,</a:t>
            </a:r>
            <a:r>
              <a:rPr sz="2200" i="1" spc="-404" dirty="0">
                <a:latin typeface="Verdana"/>
                <a:cs typeface="Verdana"/>
              </a:rPr>
              <a:t> </a:t>
            </a:r>
            <a:r>
              <a:rPr sz="2200" i="1" spc="-10" dirty="0">
                <a:latin typeface="Arial"/>
                <a:cs typeface="Arial"/>
              </a:rPr>
              <a:t>y</a:t>
            </a:r>
            <a:r>
              <a:rPr sz="2200" i="1" dirty="0">
                <a:latin typeface="Arial"/>
                <a:cs typeface="Arial"/>
              </a:rPr>
              <a:t>	</a:t>
            </a:r>
            <a:r>
              <a:rPr sz="2200" spc="-59" dirty="0">
                <a:latin typeface="Lucida Sans Unicode"/>
                <a:cs typeface="Lucida Sans Unicode"/>
              </a:rPr>
              <a:t>=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Arial"/>
                <a:cs typeface="Arial"/>
              </a:rPr>
              <a:t>0</a:t>
            </a:r>
            <a:r>
              <a:rPr sz="2200" i="1" spc="-198" dirty="0">
                <a:latin typeface="Verdana"/>
                <a:cs typeface="Verdana"/>
              </a:rPr>
              <a:t>.</a:t>
            </a:r>
            <a:r>
              <a:rPr sz="2200" spc="-10" dirty="0">
                <a:latin typeface="Arial"/>
                <a:cs typeface="Arial"/>
              </a:rPr>
              <a:t>2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6801" y="2082010"/>
            <a:ext cx="162476" cy="25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spc="-10" dirty="0">
                <a:latin typeface="Arial"/>
                <a:cs typeface="Arial"/>
              </a:rPr>
              <a:t>1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35699" y="2224544"/>
            <a:ext cx="108317" cy="25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i="1" spc="-89" dirty="0">
                <a:latin typeface="Meiryo"/>
                <a:cs typeface="Meiryo"/>
              </a:rPr>
              <a:t> </a:t>
            </a:r>
            <a:endParaRPr sz="1600">
              <a:latin typeface="Meiryo"/>
              <a:cs typeface="Meiry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24718" y="2088138"/>
            <a:ext cx="162476" cy="25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spc="-10" dirty="0">
                <a:latin typeface="Arial"/>
                <a:cs typeface="Arial"/>
              </a:rPr>
              <a:t>1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445343" y="1959502"/>
            <a:ext cx="4485874" cy="1002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46104" y="4102417"/>
            <a:ext cx="201521" cy="201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805268" y="4077250"/>
            <a:ext cx="226661" cy="2265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46864" y="4177920"/>
            <a:ext cx="4183589" cy="1258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931218" y="1661951"/>
            <a:ext cx="100711" cy="2013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31218" y="1762597"/>
            <a:ext cx="100711" cy="233982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45341" y="2047224"/>
            <a:ext cx="4486354" cy="2156810"/>
          </a:xfrm>
          <a:custGeom>
            <a:avLst/>
            <a:gdLst/>
            <a:ahLst/>
            <a:cxnLst/>
            <a:rect l="l" t="t" r="r" b="b"/>
            <a:pathLst>
              <a:path w="2261870" h="1088389">
                <a:moveTo>
                  <a:pt x="2261628" y="0"/>
                </a:moveTo>
                <a:lnTo>
                  <a:pt x="0" y="0"/>
                </a:lnTo>
                <a:lnTo>
                  <a:pt x="0" y="1037111"/>
                </a:lnTo>
                <a:lnTo>
                  <a:pt x="16636" y="1074625"/>
                </a:lnTo>
                <a:lnTo>
                  <a:pt x="2210828" y="1087911"/>
                </a:lnTo>
                <a:lnTo>
                  <a:pt x="2225071" y="1085866"/>
                </a:lnTo>
                <a:lnTo>
                  <a:pt x="2256192" y="1059908"/>
                </a:lnTo>
                <a:lnTo>
                  <a:pt x="2261628" y="0"/>
                </a:lnTo>
                <a:close/>
              </a:path>
            </a:pathLst>
          </a:custGeom>
          <a:solidFill>
            <a:srgbClr val="F3F1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931217" y="1737429"/>
            <a:ext cx="0" cy="2403446"/>
          </a:xfrm>
          <a:custGeom>
            <a:avLst/>
            <a:gdLst/>
            <a:ahLst/>
            <a:cxnLst/>
            <a:rect l="l" t="t" r="r" b="b"/>
            <a:pathLst>
              <a:path h="1212850">
                <a:moveTo>
                  <a:pt x="0" y="121249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31217" y="1712262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31217" y="1687095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931217" y="1661928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2506160" y="2052751"/>
            <a:ext cx="3447263" cy="1841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200" spc="-59" dirty="0">
                <a:latin typeface="Lucida Sans Unicode"/>
                <a:cs typeface="Lucida Sans Unicode"/>
              </a:rPr>
              <a:t>=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spc="129" dirty="0">
                <a:solidFill>
                  <a:srgbClr val="FF7F00"/>
                </a:solidFill>
                <a:latin typeface="Arial"/>
                <a:cs typeface="Arial"/>
              </a:rPr>
              <a:t>P</a:t>
            </a:r>
            <a:r>
              <a:rPr sz="2200" spc="30" dirty="0">
                <a:solidFill>
                  <a:srgbClr val="FF7F00"/>
                </a:solidFill>
                <a:latin typeface="Lucida Sans Unicode"/>
                <a:cs typeface="Lucida Sans Unicode"/>
              </a:rPr>
              <a:t>(+</a:t>
            </a:r>
            <a:r>
              <a:rPr sz="2200" spc="-10" dirty="0">
                <a:solidFill>
                  <a:srgbClr val="FF7F00"/>
                </a:solidFill>
                <a:latin typeface="Arial"/>
                <a:cs typeface="Arial"/>
              </a:rPr>
              <a:t>1</a:t>
            </a:r>
            <a:r>
              <a:rPr sz="2200" spc="-367" dirty="0">
                <a:solidFill>
                  <a:srgbClr val="FF7F00"/>
                </a:solidFill>
                <a:latin typeface="Meiryo"/>
                <a:cs typeface="Meiryo"/>
              </a:rPr>
              <a:t>|</a:t>
            </a:r>
            <a:r>
              <a:rPr sz="2200" b="1" spc="-10" dirty="0">
                <a:solidFill>
                  <a:srgbClr val="FF7F00"/>
                </a:solidFill>
                <a:latin typeface="Arial"/>
                <a:cs typeface="Arial"/>
              </a:rPr>
              <a:t>x</a:t>
            </a:r>
            <a:r>
              <a:rPr sz="2400" spc="103" baseline="30000" dirty="0">
                <a:solidFill>
                  <a:srgbClr val="FF7F00"/>
                </a:solidFill>
                <a:latin typeface="Arial"/>
                <a:cs typeface="Arial"/>
              </a:rPr>
              <a:t>1</a:t>
            </a:r>
            <a:r>
              <a:rPr sz="2200" spc="129" dirty="0">
                <a:solidFill>
                  <a:srgbClr val="FF7F00"/>
                </a:solidFill>
                <a:latin typeface="Lucida Sans Unicode"/>
                <a:cs typeface="Lucida Sans Unicode"/>
              </a:rPr>
              <a:t>)</a:t>
            </a:r>
            <a:r>
              <a:rPr sz="3300" spc="1025" baseline="60606" dirty="0">
                <a:latin typeface="Arial"/>
                <a:cs typeface="Arial"/>
              </a:rPr>
              <a:t> </a:t>
            </a:r>
            <a:endParaRPr sz="3300" baseline="60606" dirty="0">
              <a:latin typeface="Arial"/>
              <a:cs typeface="Arial"/>
            </a:endParaRPr>
          </a:p>
          <a:p>
            <a:pPr marL="25179">
              <a:spcBef>
                <a:spcPts val="1269"/>
              </a:spcBef>
            </a:pPr>
            <a:r>
              <a:rPr sz="2200" spc="-59" dirty="0">
                <a:latin typeface="Lucida Sans Unicode"/>
                <a:cs typeface="Lucida Sans Unicode"/>
              </a:rPr>
              <a:t>=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spc="129" dirty="0">
                <a:solidFill>
                  <a:srgbClr val="FF7F00"/>
                </a:solidFill>
                <a:latin typeface="Arial"/>
                <a:cs typeface="Arial"/>
              </a:rPr>
              <a:t>P</a:t>
            </a:r>
            <a:r>
              <a:rPr sz="2200" spc="30" dirty="0">
                <a:solidFill>
                  <a:srgbClr val="FF7F00"/>
                </a:solidFill>
                <a:latin typeface="Lucida Sans Unicode"/>
                <a:cs typeface="Lucida Sans Unicode"/>
              </a:rPr>
              <a:t>(+</a:t>
            </a:r>
            <a:r>
              <a:rPr sz="2200" spc="-10" dirty="0">
                <a:solidFill>
                  <a:srgbClr val="FF7F00"/>
                </a:solidFill>
                <a:latin typeface="Arial"/>
                <a:cs typeface="Arial"/>
              </a:rPr>
              <a:t>1</a:t>
            </a:r>
            <a:r>
              <a:rPr sz="2200" spc="-367" dirty="0">
                <a:solidFill>
                  <a:srgbClr val="FF7F00"/>
                </a:solidFill>
                <a:latin typeface="Meiryo"/>
                <a:cs typeface="Meiryo"/>
              </a:rPr>
              <a:t>|</a:t>
            </a:r>
            <a:r>
              <a:rPr sz="2200" b="1" spc="-10" dirty="0">
                <a:solidFill>
                  <a:srgbClr val="FF7F00"/>
                </a:solidFill>
                <a:latin typeface="Arial"/>
                <a:cs typeface="Arial"/>
              </a:rPr>
              <a:t>x</a:t>
            </a:r>
            <a:r>
              <a:rPr sz="2400" spc="103" baseline="30000" dirty="0">
                <a:solidFill>
                  <a:srgbClr val="FF7F00"/>
                </a:solidFill>
                <a:latin typeface="Arial"/>
                <a:cs typeface="Arial"/>
              </a:rPr>
              <a:t>2</a:t>
            </a:r>
            <a:r>
              <a:rPr sz="2200" spc="129" dirty="0">
                <a:solidFill>
                  <a:srgbClr val="FF7F00"/>
                </a:solidFill>
                <a:latin typeface="Lucida Sans Unicode"/>
                <a:cs typeface="Lucida Sans Unicode"/>
              </a:rPr>
              <a:t>)</a:t>
            </a:r>
            <a:r>
              <a:rPr sz="3300" spc="1025" baseline="60606" dirty="0">
                <a:latin typeface="Arial"/>
                <a:cs typeface="Arial"/>
              </a:rPr>
              <a:t> </a:t>
            </a:r>
            <a:endParaRPr sz="3300" baseline="60606" dirty="0">
              <a:latin typeface="Arial"/>
              <a:cs typeface="Arial"/>
            </a:endParaRPr>
          </a:p>
          <a:p>
            <a:pPr marR="10072" algn="r">
              <a:spcBef>
                <a:spcPts val="1784"/>
              </a:spcBef>
            </a:pPr>
            <a:r>
              <a:rPr sz="2200" spc="-10" dirty="0">
                <a:latin typeface="Arial"/>
                <a:cs typeface="Arial"/>
              </a:rPr>
              <a:t>.</a:t>
            </a:r>
            <a:endParaRPr sz="2200" dirty="0">
              <a:latin typeface="Arial"/>
              <a:cs typeface="Arial"/>
            </a:endParaRPr>
          </a:p>
          <a:p>
            <a:pPr marL="25179">
              <a:spcBef>
                <a:spcPts val="674"/>
              </a:spcBef>
              <a:tabLst>
                <a:tab pos="2497759" algn="l"/>
              </a:tabLst>
            </a:pPr>
            <a:r>
              <a:rPr sz="2200" spc="-59" dirty="0">
                <a:latin typeface="Lucida Sans Unicode"/>
                <a:cs typeface="Lucida Sans Unicode"/>
              </a:rPr>
              <a:t>=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spc="129" dirty="0">
                <a:solidFill>
                  <a:srgbClr val="FF7F00"/>
                </a:solidFill>
                <a:latin typeface="Arial"/>
                <a:cs typeface="Arial"/>
              </a:rPr>
              <a:t>P</a:t>
            </a:r>
            <a:r>
              <a:rPr sz="2200" spc="30" dirty="0">
                <a:solidFill>
                  <a:srgbClr val="FF7F00"/>
                </a:solidFill>
                <a:latin typeface="Lucida Sans Unicode"/>
                <a:cs typeface="Lucida Sans Unicode"/>
              </a:rPr>
              <a:t>(+</a:t>
            </a:r>
            <a:r>
              <a:rPr sz="2200" spc="-10" dirty="0">
                <a:solidFill>
                  <a:srgbClr val="FF7F00"/>
                </a:solidFill>
                <a:latin typeface="Arial"/>
                <a:cs typeface="Arial"/>
              </a:rPr>
              <a:t>1</a:t>
            </a:r>
            <a:r>
              <a:rPr sz="2200" spc="-367" dirty="0">
                <a:solidFill>
                  <a:srgbClr val="FF7F00"/>
                </a:solidFill>
                <a:latin typeface="Meiryo"/>
                <a:cs typeface="Meiryo"/>
              </a:rPr>
              <a:t>|</a:t>
            </a:r>
            <a:r>
              <a:rPr sz="2200" b="1" spc="-10" dirty="0">
                <a:solidFill>
                  <a:srgbClr val="FF7F00"/>
                </a:solidFill>
                <a:latin typeface="Arial"/>
                <a:cs typeface="Arial"/>
              </a:rPr>
              <a:t>x</a:t>
            </a:r>
            <a:r>
              <a:rPr sz="2400" spc="-14" baseline="30000" dirty="0">
                <a:solidFill>
                  <a:srgbClr val="FF7F00"/>
                </a:solidFill>
                <a:latin typeface="Arial"/>
                <a:cs typeface="Arial"/>
              </a:rPr>
              <a:t>N</a:t>
            </a:r>
            <a:r>
              <a:rPr sz="2400" spc="-341" baseline="-13888" dirty="0">
                <a:solidFill>
                  <a:srgbClr val="FF7F00"/>
                </a:solidFill>
                <a:latin typeface="Arial"/>
                <a:cs typeface="Arial"/>
              </a:rPr>
              <a:t> </a:t>
            </a:r>
            <a:r>
              <a:rPr sz="2200" spc="129" dirty="0">
                <a:solidFill>
                  <a:srgbClr val="FF7F00"/>
                </a:solidFill>
                <a:latin typeface="Lucida Sans Unicode"/>
                <a:cs typeface="Lucida Sans Unicode"/>
              </a:rPr>
              <a:t>)</a:t>
            </a:r>
            <a:r>
              <a:rPr sz="3300" spc="1025" baseline="60606" dirty="0">
                <a:latin typeface="Arial"/>
                <a:cs typeface="Arial"/>
              </a:rPr>
              <a:t> </a:t>
            </a:r>
            <a:r>
              <a:rPr sz="3300" baseline="60606" dirty="0">
                <a:latin typeface="Arial"/>
                <a:cs typeface="Arial"/>
              </a:rPr>
              <a:t>	</a:t>
            </a:r>
            <a:r>
              <a:rPr sz="3300" spc="1025" baseline="60606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x</a:t>
            </a:r>
            <a:r>
              <a:rPr sz="2400" i="1" spc="297" baseline="30000" dirty="0">
                <a:latin typeface="Arial"/>
                <a:cs typeface="Arial"/>
              </a:rPr>
              <a:t>N</a:t>
            </a:r>
            <a:r>
              <a:rPr sz="2200" i="1" spc="-198" dirty="0">
                <a:latin typeface="Verdana"/>
                <a:cs typeface="Verdana"/>
              </a:rPr>
              <a:t>,</a:t>
            </a:r>
            <a:r>
              <a:rPr sz="2200" i="1" spc="-404" dirty="0">
                <a:latin typeface="Verdana"/>
                <a:cs typeface="Verdana"/>
              </a:rPr>
              <a:t> </a:t>
            </a:r>
            <a:r>
              <a:rPr sz="2200" i="1" spc="-10" dirty="0">
                <a:latin typeface="Arial"/>
                <a:cs typeface="Arial"/>
              </a:rPr>
              <a:t>y</a:t>
            </a:r>
            <a:r>
              <a:rPr sz="2400" i="1" spc="-14" baseline="30000" dirty="0">
                <a:latin typeface="Arial"/>
                <a:cs typeface="Arial"/>
              </a:rPr>
              <a:t>N</a:t>
            </a:r>
            <a:endParaRPr sz="2400" baseline="30000" dirty="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41021" y="2544115"/>
            <a:ext cx="162476" cy="25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spc="-10" dirty="0">
                <a:latin typeface="Arial"/>
                <a:cs typeface="Arial"/>
              </a:rPr>
              <a:t>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35699" y="2718748"/>
            <a:ext cx="108317" cy="25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i="1" spc="-89" dirty="0">
                <a:latin typeface="Meiryo"/>
                <a:cs typeface="Meiryo"/>
              </a:rPr>
              <a:t> </a:t>
            </a:r>
            <a:endParaRPr sz="1600">
              <a:latin typeface="Meiryo"/>
              <a:cs typeface="Meiryo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224718" y="2540152"/>
            <a:ext cx="162476" cy="25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spc="-10" dirty="0">
                <a:latin typeface="Arial"/>
                <a:cs typeface="Arial"/>
              </a:rPr>
              <a:t>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077943" y="2052752"/>
            <a:ext cx="862760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3300" spc="1025" baseline="60606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x</a:t>
            </a:r>
            <a:r>
              <a:rPr sz="2400" spc="103" baseline="30000" dirty="0">
                <a:latin typeface="Arial"/>
                <a:cs typeface="Arial"/>
              </a:rPr>
              <a:t>1</a:t>
            </a:r>
            <a:r>
              <a:rPr sz="2200" i="1" spc="-198" dirty="0">
                <a:latin typeface="Verdana"/>
                <a:cs typeface="Verdana"/>
              </a:rPr>
              <a:t>,</a:t>
            </a:r>
            <a:r>
              <a:rPr sz="2200" i="1" spc="-404" dirty="0">
                <a:latin typeface="Verdana"/>
                <a:cs typeface="Verdana"/>
              </a:rPr>
              <a:t> </a:t>
            </a:r>
            <a:r>
              <a:rPr sz="2200" i="1" spc="-10" dirty="0" smtClean="0">
                <a:latin typeface="Arial"/>
                <a:cs typeface="Arial"/>
              </a:rPr>
              <a:t>y</a:t>
            </a:r>
            <a:r>
              <a:rPr sz="2400" spc="-14" baseline="30000" dirty="0" smtClean="0">
                <a:latin typeface="Arial"/>
                <a:cs typeface="Arial"/>
              </a:rPr>
              <a:t>1</a:t>
            </a:r>
            <a:endParaRPr sz="2400" baseline="30000" dirty="0" smtClean="0">
              <a:latin typeface="Arial"/>
              <a:cs typeface="Arial"/>
            </a:endParaRPr>
          </a:p>
          <a:p>
            <a:pPr marL="25179">
              <a:spcBef>
                <a:spcPts val="1269"/>
              </a:spcBef>
            </a:pPr>
            <a:r>
              <a:rPr sz="3300" spc="1025" baseline="60606" dirty="0" smtClean="0">
                <a:latin typeface="Arial"/>
                <a:cs typeface="Arial"/>
              </a:rPr>
              <a:t> </a:t>
            </a:r>
            <a:r>
              <a:rPr sz="2200" b="1" spc="-10" dirty="0" smtClean="0">
                <a:latin typeface="Arial"/>
                <a:cs typeface="Arial"/>
              </a:rPr>
              <a:t>x</a:t>
            </a:r>
            <a:r>
              <a:rPr sz="2400" spc="103" baseline="30000" dirty="0" smtClean="0">
                <a:latin typeface="Arial"/>
                <a:cs typeface="Arial"/>
              </a:rPr>
              <a:t>2</a:t>
            </a:r>
            <a:r>
              <a:rPr sz="2200" i="1" spc="-198" dirty="0" smtClean="0">
                <a:latin typeface="Verdana"/>
                <a:cs typeface="Verdana"/>
              </a:rPr>
              <a:t>,</a:t>
            </a:r>
            <a:r>
              <a:rPr sz="2200" i="1" spc="-404" dirty="0" smtClean="0">
                <a:latin typeface="Verdana"/>
                <a:cs typeface="Verdana"/>
              </a:rPr>
              <a:t> </a:t>
            </a:r>
            <a:r>
              <a:rPr sz="2200" i="1" spc="-10" dirty="0" smtClean="0">
                <a:latin typeface="Arial"/>
                <a:cs typeface="Arial"/>
              </a:rPr>
              <a:t>y</a:t>
            </a:r>
            <a:r>
              <a:rPr sz="2400" spc="-14" baseline="30000" dirty="0" smtClean="0">
                <a:latin typeface="Arial"/>
                <a:cs typeface="Arial"/>
              </a:rPr>
              <a:t>2</a:t>
            </a:r>
            <a:endParaRPr sz="2400" baseline="30000" dirty="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153710" y="2052751"/>
            <a:ext cx="2243177" cy="18723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948">
              <a:tabLst>
                <a:tab pos="779291" algn="l"/>
              </a:tabLst>
            </a:pPr>
            <a:r>
              <a:rPr sz="2200" spc="-59" dirty="0">
                <a:latin typeface="Lucida Sans Unicode"/>
                <a:cs typeface="Lucida Sans Unicode"/>
              </a:rPr>
              <a:t>=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i="1" spc="-1100" dirty="0">
                <a:solidFill>
                  <a:srgbClr val="0000FF"/>
                </a:solidFill>
                <a:latin typeface="Meiryo"/>
                <a:cs typeface="Meiryo"/>
              </a:rPr>
              <a:t>◦</a:t>
            </a:r>
            <a:r>
              <a:rPr sz="2200" i="1" dirty="0">
                <a:solidFill>
                  <a:srgbClr val="0000FF"/>
                </a:solidFill>
                <a:latin typeface="Meiryo"/>
                <a:cs typeface="Meiryo"/>
              </a:rPr>
              <a:t>	</a:t>
            </a:r>
            <a:r>
              <a:rPr sz="2200" i="1" spc="-79" dirty="0">
                <a:latin typeface="Meiryo"/>
                <a:cs typeface="Meiryo"/>
              </a:rPr>
              <a:t>∼</a:t>
            </a:r>
            <a:r>
              <a:rPr sz="2200" i="1" spc="-139" dirty="0">
                <a:latin typeface="Meiryo"/>
                <a:cs typeface="Meiryo"/>
              </a:rPr>
              <a:t> </a:t>
            </a:r>
            <a:r>
              <a:rPr sz="2200" spc="129" dirty="0">
                <a:solidFill>
                  <a:srgbClr val="FF7F00"/>
                </a:solidFill>
                <a:latin typeface="Arial"/>
                <a:cs typeface="Arial"/>
              </a:rPr>
              <a:t>P</a:t>
            </a:r>
            <a:r>
              <a:rPr sz="2200" spc="129" dirty="0">
                <a:solidFill>
                  <a:srgbClr val="FF7F00"/>
                </a:solidFill>
                <a:latin typeface="Lucida Sans Unicode"/>
                <a:cs typeface="Lucida Sans Unicode"/>
              </a:rPr>
              <a:t>(</a:t>
            </a:r>
            <a:r>
              <a:rPr sz="2200" spc="198" dirty="0">
                <a:solidFill>
                  <a:srgbClr val="FF7F00"/>
                </a:solidFill>
                <a:latin typeface="Arial"/>
                <a:cs typeface="Arial"/>
              </a:rPr>
              <a:t>y</a:t>
            </a:r>
            <a:r>
              <a:rPr sz="2200" spc="-367" dirty="0">
                <a:solidFill>
                  <a:srgbClr val="FF7F00"/>
                </a:solidFill>
                <a:latin typeface="Meiryo"/>
                <a:cs typeface="Meiryo"/>
              </a:rPr>
              <a:t>|</a:t>
            </a:r>
            <a:r>
              <a:rPr sz="2200" b="1" spc="-10" dirty="0">
                <a:solidFill>
                  <a:srgbClr val="FF7F00"/>
                </a:solidFill>
                <a:latin typeface="Arial"/>
                <a:cs typeface="Arial"/>
              </a:rPr>
              <a:t>x</a:t>
            </a:r>
            <a:r>
              <a:rPr sz="2400" spc="103" baseline="30000" dirty="0">
                <a:solidFill>
                  <a:srgbClr val="FF7F00"/>
                </a:solidFill>
                <a:latin typeface="Arial"/>
                <a:cs typeface="Arial"/>
              </a:rPr>
              <a:t>1</a:t>
            </a:r>
            <a:r>
              <a:rPr sz="2200" spc="129" dirty="0">
                <a:solidFill>
                  <a:srgbClr val="FF7F00"/>
                </a:solidFill>
                <a:latin typeface="Lucida Sans Unicode"/>
                <a:cs typeface="Lucida Sans Unicode"/>
              </a:rPr>
              <a:t>)</a:t>
            </a:r>
            <a:r>
              <a:rPr sz="3300" spc="1025" baseline="60606" dirty="0">
                <a:latin typeface="Arial"/>
                <a:cs typeface="Arial"/>
              </a:rPr>
              <a:t> </a:t>
            </a:r>
            <a:endParaRPr sz="3300" baseline="60606" dirty="0">
              <a:latin typeface="Arial"/>
              <a:cs typeface="Arial"/>
            </a:endParaRPr>
          </a:p>
          <a:p>
            <a:pPr marL="25179">
              <a:spcBef>
                <a:spcPts val="1269"/>
              </a:spcBef>
            </a:pPr>
            <a:r>
              <a:rPr sz="2200" spc="-59" dirty="0">
                <a:latin typeface="Lucida Sans Unicode"/>
                <a:cs typeface="Lucida Sans Unicode"/>
              </a:rPr>
              <a:t>=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i="1" spc="-79" dirty="0">
                <a:solidFill>
                  <a:srgbClr val="FF0000"/>
                </a:solidFill>
                <a:latin typeface="Meiryo"/>
                <a:cs typeface="Meiryo"/>
              </a:rPr>
              <a:t>×</a:t>
            </a:r>
            <a:r>
              <a:rPr sz="2200" i="1" dirty="0">
                <a:solidFill>
                  <a:srgbClr val="FF0000"/>
                </a:solidFill>
                <a:latin typeface="Meiryo"/>
                <a:cs typeface="Meiryo"/>
              </a:rPr>
              <a:t>  </a:t>
            </a:r>
            <a:r>
              <a:rPr sz="2200" i="1" spc="-79" dirty="0" smtClean="0">
                <a:latin typeface="Meiryo"/>
                <a:cs typeface="Meiryo"/>
              </a:rPr>
              <a:t>∼</a:t>
            </a:r>
            <a:r>
              <a:rPr sz="2200" i="1" spc="-139" dirty="0" smtClean="0">
                <a:latin typeface="Meiryo"/>
                <a:cs typeface="Meiryo"/>
              </a:rPr>
              <a:t> </a:t>
            </a:r>
            <a:r>
              <a:rPr sz="2200" spc="129" dirty="0">
                <a:solidFill>
                  <a:srgbClr val="FF7F00"/>
                </a:solidFill>
                <a:latin typeface="Arial"/>
                <a:cs typeface="Arial"/>
              </a:rPr>
              <a:t>P</a:t>
            </a:r>
            <a:r>
              <a:rPr sz="2200" spc="129" dirty="0">
                <a:solidFill>
                  <a:srgbClr val="FF7F00"/>
                </a:solidFill>
                <a:latin typeface="Lucida Sans Unicode"/>
                <a:cs typeface="Lucida Sans Unicode"/>
              </a:rPr>
              <a:t>(</a:t>
            </a:r>
            <a:r>
              <a:rPr sz="2200" spc="198" dirty="0">
                <a:solidFill>
                  <a:srgbClr val="FF7F00"/>
                </a:solidFill>
                <a:latin typeface="Arial"/>
                <a:cs typeface="Arial"/>
              </a:rPr>
              <a:t>y</a:t>
            </a:r>
            <a:r>
              <a:rPr sz="2200" spc="-367" dirty="0">
                <a:solidFill>
                  <a:srgbClr val="FF7F00"/>
                </a:solidFill>
                <a:latin typeface="Meiryo"/>
                <a:cs typeface="Meiryo"/>
              </a:rPr>
              <a:t>|</a:t>
            </a:r>
            <a:r>
              <a:rPr sz="2200" b="1" spc="-10" dirty="0">
                <a:solidFill>
                  <a:srgbClr val="FF7F00"/>
                </a:solidFill>
                <a:latin typeface="Arial"/>
                <a:cs typeface="Arial"/>
              </a:rPr>
              <a:t>x</a:t>
            </a:r>
            <a:r>
              <a:rPr sz="2400" spc="103" baseline="30000" dirty="0">
                <a:solidFill>
                  <a:srgbClr val="FF7F00"/>
                </a:solidFill>
                <a:latin typeface="Arial"/>
                <a:cs typeface="Arial"/>
              </a:rPr>
              <a:t>2</a:t>
            </a:r>
            <a:r>
              <a:rPr sz="2200" spc="129" dirty="0">
                <a:solidFill>
                  <a:srgbClr val="FF7F00"/>
                </a:solidFill>
                <a:latin typeface="Lucida Sans Unicode"/>
                <a:cs typeface="Lucida Sans Unicode"/>
              </a:rPr>
              <a:t>)</a:t>
            </a:r>
            <a:r>
              <a:rPr sz="3300" spc="1025" baseline="60606" dirty="0">
                <a:latin typeface="Arial"/>
                <a:cs typeface="Arial"/>
              </a:rPr>
              <a:t> </a:t>
            </a:r>
            <a:endParaRPr sz="3300" baseline="60606" dirty="0">
              <a:latin typeface="Arial"/>
              <a:cs typeface="Arial"/>
            </a:endParaRPr>
          </a:p>
          <a:p>
            <a:pPr>
              <a:spcBef>
                <a:spcPts val="59"/>
              </a:spcBef>
            </a:pPr>
            <a:endParaRPr sz="4400" dirty="0">
              <a:latin typeface="Times New Roman"/>
              <a:cs typeface="Times New Roman"/>
            </a:endParaRPr>
          </a:p>
          <a:p>
            <a:pPr marL="25179"/>
            <a:r>
              <a:rPr sz="2200" spc="-59" dirty="0">
                <a:latin typeface="Lucida Sans Unicode"/>
                <a:cs typeface="Lucida Sans Unicode"/>
              </a:rPr>
              <a:t>=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i="1" spc="-79" dirty="0">
                <a:solidFill>
                  <a:srgbClr val="FF0000"/>
                </a:solidFill>
                <a:latin typeface="Meiryo"/>
                <a:cs typeface="Meiryo"/>
              </a:rPr>
              <a:t>×</a:t>
            </a:r>
            <a:r>
              <a:rPr sz="2200" i="1" dirty="0">
                <a:solidFill>
                  <a:srgbClr val="FF0000"/>
                </a:solidFill>
                <a:latin typeface="Meiryo"/>
                <a:cs typeface="Meiryo"/>
              </a:rPr>
              <a:t>  </a:t>
            </a:r>
            <a:r>
              <a:rPr sz="2200" i="1" spc="-79" dirty="0" smtClean="0">
                <a:latin typeface="Meiryo"/>
                <a:cs typeface="Meiryo"/>
              </a:rPr>
              <a:t>∼</a:t>
            </a:r>
            <a:r>
              <a:rPr sz="2200" i="1" spc="-139" dirty="0" smtClean="0">
                <a:latin typeface="Meiryo"/>
                <a:cs typeface="Meiryo"/>
              </a:rPr>
              <a:t> </a:t>
            </a:r>
            <a:r>
              <a:rPr sz="2200" spc="129" dirty="0">
                <a:solidFill>
                  <a:srgbClr val="FF7F00"/>
                </a:solidFill>
                <a:latin typeface="Arial"/>
                <a:cs typeface="Arial"/>
              </a:rPr>
              <a:t>P</a:t>
            </a:r>
            <a:r>
              <a:rPr sz="2200" spc="129" dirty="0">
                <a:solidFill>
                  <a:srgbClr val="FF7F00"/>
                </a:solidFill>
                <a:latin typeface="Lucida Sans Unicode"/>
                <a:cs typeface="Lucida Sans Unicode"/>
              </a:rPr>
              <a:t>(</a:t>
            </a:r>
            <a:r>
              <a:rPr sz="2200" spc="198" dirty="0">
                <a:solidFill>
                  <a:srgbClr val="FF7F00"/>
                </a:solidFill>
                <a:latin typeface="Arial"/>
                <a:cs typeface="Arial"/>
              </a:rPr>
              <a:t>y</a:t>
            </a:r>
            <a:r>
              <a:rPr sz="2200" spc="-367" dirty="0">
                <a:solidFill>
                  <a:srgbClr val="FF7F00"/>
                </a:solidFill>
                <a:latin typeface="Meiryo"/>
                <a:cs typeface="Meiryo"/>
              </a:rPr>
              <a:t>|</a:t>
            </a:r>
            <a:r>
              <a:rPr sz="2200" b="1" spc="-10" dirty="0">
                <a:solidFill>
                  <a:srgbClr val="FF7F00"/>
                </a:solidFill>
                <a:latin typeface="Arial"/>
                <a:cs typeface="Arial"/>
              </a:rPr>
              <a:t>x</a:t>
            </a:r>
            <a:r>
              <a:rPr sz="2400" spc="-14" baseline="30000" dirty="0">
                <a:solidFill>
                  <a:srgbClr val="FF7F00"/>
                </a:solidFill>
                <a:latin typeface="Arial"/>
                <a:cs typeface="Arial"/>
              </a:rPr>
              <a:t>N</a:t>
            </a:r>
            <a:r>
              <a:rPr sz="2400" spc="-341" baseline="-13888" dirty="0">
                <a:solidFill>
                  <a:srgbClr val="FF7F00"/>
                </a:solidFill>
                <a:latin typeface="Arial"/>
                <a:cs typeface="Arial"/>
              </a:rPr>
              <a:t> </a:t>
            </a:r>
            <a:r>
              <a:rPr sz="2200" spc="129" dirty="0">
                <a:solidFill>
                  <a:srgbClr val="FF7F00"/>
                </a:solidFill>
                <a:latin typeface="Lucida Sans Unicode"/>
                <a:cs typeface="Lucida Sans Unicode"/>
              </a:rPr>
              <a:t>)</a:t>
            </a:r>
            <a:r>
              <a:rPr sz="3300" spc="1025" baseline="60606" dirty="0">
                <a:latin typeface="Arial"/>
                <a:cs typeface="Arial"/>
              </a:rPr>
              <a:t> </a:t>
            </a:r>
            <a:endParaRPr sz="3300" baseline="60606" dirty="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826340" y="3055127"/>
            <a:ext cx="12721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200" spc="-10" dirty="0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826340" y="3155416"/>
            <a:ext cx="12721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200" spc="-10" dirty="0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9649" y="4553030"/>
            <a:ext cx="5914631" cy="163585"/>
          </a:xfrm>
          <a:custGeom>
            <a:avLst/>
            <a:gdLst/>
            <a:ahLst/>
            <a:cxnLst/>
            <a:rect l="l" t="t" r="r" b="b"/>
            <a:pathLst>
              <a:path w="2981960" h="82550">
                <a:moveTo>
                  <a:pt x="2930837" y="0"/>
                </a:moveTo>
                <a:lnTo>
                  <a:pt x="41300" y="896"/>
                </a:lnTo>
                <a:lnTo>
                  <a:pt x="7786" y="23856"/>
                </a:lnTo>
                <a:lnTo>
                  <a:pt x="0" y="50800"/>
                </a:lnTo>
                <a:lnTo>
                  <a:pt x="0" y="82384"/>
                </a:lnTo>
                <a:lnTo>
                  <a:pt x="2981638" y="82384"/>
                </a:lnTo>
                <a:lnTo>
                  <a:pt x="2980741" y="41300"/>
                </a:lnTo>
                <a:lnTo>
                  <a:pt x="2957781" y="7786"/>
                </a:lnTo>
                <a:lnTo>
                  <a:pt x="2930837" y="0"/>
                </a:lnTo>
                <a:close/>
              </a:path>
            </a:pathLst>
          </a:custGeom>
          <a:solidFill>
            <a:srgbClr val="FFFC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0411" y="5282597"/>
            <a:ext cx="201521" cy="2013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77692" y="5257430"/>
            <a:ext cx="226645" cy="226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91171" y="5358099"/>
            <a:ext cx="5611708" cy="1258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003642" y="4653246"/>
            <a:ext cx="100693" cy="2013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003642" y="4753897"/>
            <a:ext cx="100693" cy="5286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9649" y="4641067"/>
            <a:ext cx="5914631" cy="742426"/>
          </a:xfrm>
          <a:custGeom>
            <a:avLst/>
            <a:gdLst/>
            <a:ahLst/>
            <a:cxnLst/>
            <a:rect l="l" t="t" r="r" b="b"/>
            <a:pathLst>
              <a:path w="2981960" h="374650">
                <a:moveTo>
                  <a:pt x="2981638" y="0"/>
                </a:moveTo>
                <a:lnTo>
                  <a:pt x="0" y="0"/>
                </a:lnTo>
                <a:lnTo>
                  <a:pt x="0" y="323735"/>
                </a:lnTo>
                <a:lnTo>
                  <a:pt x="16636" y="361249"/>
                </a:lnTo>
                <a:lnTo>
                  <a:pt x="2930837" y="374535"/>
                </a:lnTo>
                <a:lnTo>
                  <a:pt x="2945080" y="372490"/>
                </a:lnTo>
                <a:lnTo>
                  <a:pt x="2976201" y="346532"/>
                </a:lnTo>
                <a:lnTo>
                  <a:pt x="2981638" y="0"/>
                </a:lnTo>
                <a:close/>
              </a:path>
            </a:pathLst>
          </a:custGeom>
          <a:solidFill>
            <a:srgbClr val="FFFC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003642" y="4728731"/>
            <a:ext cx="0" cy="592682"/>
          </a:xfrm>
          <a:custGeom>
            <a:avLst/>
            <a:gdLst/>
            <a:ahLst/>
            <a:cxnLst/>
            <a:rect l="l" t="t" r="r" b="b"/>
            <a:pathLst>
              <a:path h="299085">
                <a:moveTo>
                  <a:pt x="0" y="298547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003642" y="4703562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003642" y="4678396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03642" y="4653229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611868" y="4656652"/>
            <a:ext cx="5341682" cy="697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41695" marR="10072" indent="-917775">
              <a:lnSpc>
                <a:spcPct val="102600"/>
              </a:lnSpc>
            </a:pPr>
            <a:r>
              <a:rPr sz="2200" spc="-20" dirty="0">
                <a:latin typeface="Arial"/>
                <a:cs typeface="Arial"/>
              </a:rPr>
              <a:t>same</a:t>
            </a:r>
            <a:r>
              <a:rPr sz="2200" spc="-10" dirty="0">
                <a:latin typeface="Arial"/>
                <a:cs typeface="Arial"/>
              </a:rPr>
              <a:t> data as hard bina</a:t>
            </a:r>
            <a:r>
              <a:rPr sz="2200" spc="50" dirty="0">
                <a:latin typeface="Arial"/>
                <a:cs typeface="Arial"/>
              </a:rPr>
              <a:t>r</a:t>
            </a:r>
            <a:r>
              <a:rPr sz="2200" spc="-10" dirty="0">
                <a:latin typeface="Arial"/>
                <a:cs typeface="Arial"/>
              </a:rPr>
              <a:t>y classification, dif</a:t>
            </a:r>
            <a:r>
              <a:rPr sz="2200" spc="-79" dirty="0">
                <a:latin typeface="Arial"/>
                <a:cs typeface="Arial"/>
              </a:rPr>
              <a:t>f</a:t>
            </a:r>
            <a:r>
              <a:rPr sz="2200" spc="-10" dirty="0">
                <a:latin typeface="Arial"/>
                <a:cs typeface="Arial"/>
              </a:rPr>
              <a:t>erent </a:t>
            </a:r>
            <a:r>
              <a:rPr sz="2200" b="1" spc="-10" dirty="0">
                <a:solidFill>
                  <a:srgbClr val="7F007F"/>
                </a:solidFill>
                <a:latin typeface="Arial"/>
                <a:cs typeface="Arial"/>
              </a:rPr>
              <a:t>ta</a:t>
            </a:r>
            <a:r>
              <a:rPr sz="2200" b="1" spc="-50" dirty="0">
                <a:solidFill>
                  <a:srgbClr val="7F007F"/>
                </a:solidFill>
                <a:latin typeface="Arial"/>
                <a:cs typeface="Arial"/>
              </a:rPr>
              <a:t>r</a:t>
            </a:r>
            <a:r>
              <a:rPr sz="2200" b="1" dirty="0">
                <a:solidFill>
                  <a:srgbClr val="7F007F"/>
                </a:solidFill>
                <a:latin typeface="Arial"/>
                <a:cs typeface="Arial"/>
              </a:rPr>
              <a:t>g</a:t>
            </a:r>
            <a:r>
              <a:rPr sz="2200" b="1" spc="-10" dirty="0">
                <a:solidFill>
                  <a:srgbClr val="7F007F"/>
                </a:solidFill>
                <a:latin typeface="Arial"/>
                <a:cs typeface="Arial"/>
              </a:rPr>
              <a:t>et function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686202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74037" y="781233"/>
            <a:ext cx="8792598" cy="163585"/>
          </a:xfrm>
          <a:custGeom>
            <a:avLst/>
            <a:gdLst/>
            <a:ahLst/>
            <a:cxnLst/>
            <a:rect l="l" t="t" r="r" b="b"/>
            <a:pathLst>
              <a:path w="4432935" h="82550">
                <a:moveTo>
                  <a:pt x="4381765" y="0"/>
                </a:moveTo>
                <a:lnTo>
                  <a:pt x="41300" y="896"/>
                </a:lnTo>
                <a:lnTo>
                  <a:pt x="7786" y="23856"/>
                </a:lnTo>
                <a:lnTo>
                  <a:pt x="0" y="50800"/>
                </a:lnTo>
                <a:lnTo>
                  <a:pt x="0" y="82384"/>
                </a:lnTo>
                <a:lnTo>
                  <a:pt x="4432566" y="82384"/>
                </a:lnTo>
                <a:lnTo>
                  <a:pt x="4431669" y="41299"/>
                </a:lnTo>
                <a:lnTo>
                  <a:pt x="4408709" y="7786"/>
                </a:lnTo>
                <a:lnTo>
                  <a:pt x="4381765" y="0"/>
                </a:lnTo>
                <a:close/>
              </a:path>
            </a:pathLst>
          </a:custGeom>
          <a:solidFill>
            <a:srgbClr val="FFFC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799" y="1181338"/>
            <a:ext cx="201519" cy="201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39952" y="1156169"/>
            <a:ext cx="226612" cy="226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5559" y="1256840"/>
            <a:ext cx="8489581" cy="125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65905" y="881446"/>
            <a:ext cx="100659" cy="2013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65905" y="982100"/>
            <a:ext cx="100659" cy="1992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037" y="869270"/>
            <a:ext cx="8792598" cy="412736"/>
          </a:xfrm>
          <a:custGeom>
            <a:avLst/>
            <a:gdLst/>
            <a:ahLst/>
            <a:cxnLst/>
            <a:rect l="l" t="t" r="r" b="b"/>
            <a:pathLst>
              <a:path w="4432935" h="208279">
                <a:moveTo>
                  <a:pt x="4432566" y="0"/>
                </a:moveTo>
                <a:lnTo>
                  <a:pt x="0" y="0"/>
                </a:lnTo>
                <a:lnTo>
                  <a:pt x="0" y="157478"/>
                </a:lnTo>
                <a:lnTo>
                  <a:pt x="16636" y="194992"/>
                </a:lnTo>
                <a:lnTo>
                  <a:pt x="4381765" y="208279"/>
                </a:lnTo>
                <a:lnTo>
                  <a:pt x="4396008" y="206234"/>
                </a:lnTo>
                <a:lnTo>
                  <a:pt x="4427129" y="180275"/>
                </a:lnTo>
                <a:lnTo>
                  <a:pt x="4432566" y="0"/>
                </a:lnTo>
                <a:close/>
              </a:path>
            </a:pathLst>
          </a:custGeom>
          <a:solidFill>
            <a:srgbClr val="FFFC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65904" y="956932"/>
            <a:ext cx="0" cy="262995"/>
          </a:xfrm>
          <a:custGeom>
            <a:avLst/>
            <a:gdLst/>
            <a:ahLst/>
            <a:cxnLst/>
            <a:rect l="l" t="t" r="r" b="b"/>
            <a:pathLst>
              <a:path h="132715">
                <a:moveTo>
                  <a:pt x="0" y="132291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65904" y="931765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65904" y="906598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65904" y="881431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65904" y="843680"/>
            <a:ext cx="0" cy="377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19050"/>
                </a:moveTo>
                <a:lnTo>
                  <a:pt x="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8647" y="1574294"/>
            <a:ext cx="4129912" cy="411480"/>
          </a:xfrm>
          <a:custGeom>
            <a:avLst/>
            <a:gdLst/>
            <a:ahLst/>
            <a:cxnLst/>
            <a:rect l="l" t="t" r="r" b="b"/>
            <a:pathLst>
              <a:path w="2082164" h="207644">
                <a:moveTo>
                  <a:pt x="2030825" y="0"/>
                </a:moveTo>
                <a:lnTo>
                  <a:pt x="41300" y="896"/>
                </a:lnTo>
                <a:lnTo>
                  <a:pt x="7786" y="23856"/>
                </a:lnTo>
                <a:lnTo>
                  <a:pt x="0" y="50800"/>
                </a:lnTo>
                <a:lnTo>
                  <a:pt x="0" y="207037"/>
                </a:lnTo>
                <a:lnTo>
                  <a:pt x="2081626" y="207037"/>
                </a:lnTo>
                <a:lnTo>
                  <a:pt x="2080729" y="41300"/>
                </a:lnTo>
                <a:lnTo>
                  <a:pt x="2057769" y="7786"/>
                </a:lnTo>
                <a:lnTo>
                  <a:pt x="2030825" y="0"/>
                </a:lnTo>
                <a:close/>
              </a:path>
            </a:pathLst>
          </a:custGeom>
          <a:solidFill>
            <a:srgbClr val="009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8649" y="1959502"/>
            <a:ext cx="4128845" cy="1002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9409" y="4076092"/>
            <a:ext cx="201521" cy="201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11542" y="4050925"/>
            <a:ext cx="226671" cy="2265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0170" y="4151594"/>
            <a:ext cx="3826560" cy="1258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37494" y="1661951"/>
            <a:ext cx="100721" cy="2013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37494" y="1762598"/>
            <a:ext cx="100721" cy="23134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5602" y="2030601"/>
            <a:ext cx="4129912" cy="2130384"/>
          </a:xfrm>
          <a:custGeom>
            <a:avLst/>
            <a:gdLst/>
            <a:ahLst/>
            <a:cxnLst/>
            <a:rect l="l" t="t" r="r" b="b"/>
            <a:pathLst>
              <a:path w="2082164" h="1075055">
                <a:moveTo>
                  <a:pt x="2081626" y="0"/>
                </a:moveTo>
                <a:lnTo>
                  <a:pt x="0" y="0"/>
                </a:lnTo>
                <a:lnTo>
                  <a:pt x="0" y="1023826"/>
                </a:lnTo>
                <a:lnTo>
                  <a:pt x="16636" y="1061340"/>
                </a:lnTo>
                <a:lnTo>
                  <a:pt x="2030825" y="1074626"/>
                </a:lnTo>
                <a:lnTo>
                  <a:pt x="2045068" y="1072581"/>
                </a:lnTo>
                <a:lnTo>
                  <a:pt x="2076189" y="1046622"/>
                </a:lnTo>
                <a:lnTo>
                  <a:pt x="2081626" y="0"/>
                </a:lnTo>
                <a:close/>
              </a:path>
            </a:pathLst>
          </a:custGeom>
          <a:solidFill>
            <a:srgbClr val="E5F4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37494" y="1737431"/>
            <a:ext cx="0" cy="2377021"/>
          </a:xfrm>
          <a:custGeom>
            <a:avLst/>
            <a:gdLst/>
            <a:ahLst/>
            <a:cxnLst/>
            <a:rect l="l" t="t" r="r" b="b"/>
            <a:pathLst>
              <a:path h="1199514">
                <a:moveTo>
                  <a:pt x="0" y="1199207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37494" y="1712264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37494" y="1687097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37494" y="1661930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255877" y="3055127"/>
            <a:ext cx="12721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200" spc="-615" dirty="0">
                <a:latin typeface="Arial"/>
                <a:cs typeface="Arial"/>
              </a:rPr>
              <a:t>.</a:t>
            </a:r>
            <a:r>
              <a:rPr sz="3300" spc="-14" baseline="-20202" dirty="0">
                <a:latin typeface="Arial"/>
                <a:cs typeface="Arial"/>
              </a:rPr>
              <a:t>.</a:t>
            </a:r>
            <a:endParaRPr sz="3300" baseline="-20202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55877" y="3255733"/>
            <a:ext cx="12721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200" spc="-10" dirty="0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09717" y="3523562"/>
            <a:ext cx="21537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200" spc="684" dirty="0">
                <a:latin typeface="Arial"/>
                <a:cs typeface="Arial"/>
              </a:rPr>
              <a:t> </a:t>
            </a:r>
            <a:endParaRPr sz="2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3831" y="3570074"/>
            <a:ext cx="1731818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>
              <a:tabLst>
                <a:tab pos="1033597" algn="l"/>
              </a:tabLst>
            </a:pPr>
            <a:r>
              <a:rPr sz="2200" b="1" spc="-10" dirty="0">
                <a:latin typeface="Arial"/>
                <a:cs typeface="Arial"/>
              </a:rPr>
              <a:t>x </a:t>
            </a:r>
            <a:r>
              <a:rPr sz="2200" b="1" spc="149" dirty="0">
                <a:latin typeface="Arial"/>
                <a:cs typeface="Arial"/>
              </a:rPr>
              <a:t> </a:t>
            </a:r>
            <a:r>
              <a:rPr sz="2200" i="1" spc="-198" dirty="0">
                <a:latin typeface="Verdana"/>
                <a:cs typeface="Verdana"/>
              </a:rPr>
              <a:t>,</a:t>
            </a:r>
            <a:r>
              <a:rPr sz="2200" i="1" spc="-404" dirty="0">
                <a:latin typeface="Verdana"/>
                <a:cs typeface="Verdana"/>
              </a:rPr>
              <a:t> </a:t>
            </a:r>
            <a:r>
              <a:rPr sz="2200" i="1" spc="-10" dirty="0">
                <a:latin typeface="Arial"/>
                <a:cs typeface="Arial"/>
              </a:rPr>
              <a:t>y</a:t>
            </a:r>
            <a:r>
              <a:rPr sz="2200" i="1" dirty="0">
                <a:latin typeface="Arial"/>
                <a:cs typeface="Arial"/>
              </a:rPr>
              <a:t>	</a:t>
            </a:r>
            <a:r>
              <a:rPr sz="2200" spc="-59" dirty="0">
                <a:latin typeface="Lucida Sans Unicode"/>
                <a:cs typeface="Lucida Sans Unicode"/>
              </a:rPr>
              <a:t>=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Arial"/>
                <a:cs typeface="Arial"/>
              </a:rPr>
              <a:t>0</a:t>
            </a:r>
            <a:r>
              <a:rPr sz="2200" i="1" spc="-198" dirty="0">
                <a:latin typeface="Verdana"/>
                <a:cs typeface="Verdana"/>
              </a:rPr>
              <a:t>.</a:t>
            </a:r>
            <a:r>
              <a:rPr sz="2200" spc="-10" dirty="0">
                <a:latin typeface="Arial"/>
                <a:cs typeface="Arial"/>
              </a:rPr>
              <a:t>6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34920" y="3503344"/>
            <a:ext cx="196483" cy="25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i="1" spc="-10" dirty="0">
                <a:latin typeface="Arial"/>
                <a:cs typeface="Arial"/>
              </a:rPr>
              <a:t>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86830" y="3695352"/>
            <a:ext cx="108317" cy="25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i="1" spc="-89" dirty="0">
                <a:latin typeface="Meiryo"/>
                <a:cs typeface="Meiryo"/>
              </a:rPr>
              <a:t> </a:t>
            </a:r>
            <a:endParaRPr sz="1600">
              <a:latin typeface="Meiryo"/>
              <a:cs typeface="Meiry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67509" y="3515695"/>
            <a:ext cx="196483" cy="25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i="1" spc="-10" dirty="0">
                <a:latin typeface="Arial"/>
                <a:cs typeface="Arial"/>
              </a:rPr>
              <a:t>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445341" y="1574294"/>
            <a:ext cx="4486354" cy="411480"/>
          </a:xfrm>
          <a:custGeom>
            <a:avLst/>
            <a:gdLst/>
            <a:ahLst/>
            <a:cxnLst/>
            <a:rect l="l" t="t" r="r" b="b"/>
            <a:pathLst>
              <a:path w="2261870" h="207644">
                <a:moveTo>
                  <a:pt x="2210828" y="0"/>
                </a:moveTo>
                <a:lnTo>
                  <a:pt x="41300" y="896"/>
                </a:lnTo>
                <a:lnTo>
                  <a:pt x="7786" y="23856"/>
                </a:lnTo>
                <a:lnTo>
                  <a:pt x="0" y="50800"/>
                </a:lnTo>
                <a:lnTo>
                  <a:pt x="0" y="207037"/>
                </a:lnTo>
                <a:lnTo>
                  <a:pt x="2261628" y="207037"/>
                </a:lnTo>
                <a:lnTo>
                  <a:pt x="2260731" y="41300"/>
                </a:lnTo>
                <a:lnTo>
                  <a:pt x="2237772" y="7786"/>
                </a:lnTo>
                <a:lnTo>
                  <a:pt x="2210828" y="0"/>
                </a:lnTo>
                <a:close/>
              </a:path>
            </a:pathLst>
          </a:custGeom>
          <a:solidFill>
            <a:srgbClr val="9B95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84221" y="346811"/>
            <a:ext cx="6748421" cy="1679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79960"/>
            <a:r>
              <a:rPr sz="2800" spc="30" dirty="0">
                <a:solidFill>
                  <a:srgbClr val="516F5A"/>
                </a:solidFill>
                <a:latin typeface="Arial"/>
                <a:cs typeface="Arial"/>
              </a:rPr>
              <a:t>Soft</a:t>
            </a:r>
            <a:r>
              <a:rPr sz="2800" spc="10" dirty="0">
                <a:solidFill>
                  <a:srgbClr val="516F5A"/>
                </a:solidFill>
                <a:latin typeface="Arial"/>
                <a:cs typeface="Arial"/>
              </a:rPr>
              <a:t> </a:t>
            </a:r>
            <a:r>
              <a:rPr sz="2800" spc="30" dirty="0">
                <a:solidFill>
                  <a:srgbClr val="516F5A"/>
                </a:solidFill>
                <a:latin typeface="Arial"/>
                <a:cs typeface="Arial"/>
              </a:rPr>
              <a:t>Bina</a:t>
            </a:r>
            <a:r>
              <a:rPr sz="2800" spc="99" dirty="0">
                <a:solidFill>
                  <a:srgbClr val="516F5A"/>
                </a:solidFill>
                <a:latin typeface="Arial"/>
                <a:cs typeface="Arial"/>
              </a:rPr>
              <a:t>r</a:t>
            </a:r>
            <a:r>
              <a:rPr sz="2800" spc="30" dirty="0">
                <a:solidFill>
                  <a:srgbClr val="516F5A"/>
                </a:solidFill>
                <a:latin typeface="Arial"/>
                <a:cs typeface="Arial"/>
              </a:rPr>
              <a:t>y</a:t>
            </a:r>
            <a:r>
              <a:rPr sz="2800" spc="10" dirty="0">
                <a:solidFill>
                  <a:srgbClr val="516F5A"/>
                </a:solidFill>
                <a:latin typeface="Arial"/>
                <a:cs typeface="Arial"/>
              </a:rPr>
              <a:t> </a:t>
            </a:r>
            <a:r>
              <a:rPr sz="2800" spc="20" dirty="0">
                <a:solidFill>
                  <a:srgbClr val="516F5A"/>
                </a:solidFill>
                <a:latin typeface="Arial"/>
                <a:cs typeface="Arial"/>
              </a:rPr>
              <a:t>Classification</a:t>
            </a:r>
            <a:endParaRPr sz="2800" dirty="0">
              <a:latin typeface="Arial"/>
              <a:cs typeface="Arial"/>
            </a:endParaRPr>
          </a:p>
          <a:p>
            <a:pPr marL="25179" indent="1958928">
              <a:spcBef>
                <a:spcPts val="1009"/>
              </a:spcBef>
            </a:pPr>
            <a:r>
              <a:rPr sz="2200" spc="-10" dirty="0">
                <a:latin typeface="Arial"/>
                <a:cs typeface="Arial"/>
              </a:rPr>
              <a:t>target function </a:t>
            </a:r>
            <a:r>
              <a:rPr sz="2200" i="1" spc="-10" dirty="0">
                <a:solidFill>
                  <a:srgbClr val="7F007F"/>
                </a:solidFill>
                <a:latin typeface="Arial"/>
                <a:cs typeface="Arial"/>
              </a:rPr>
              <a:t>f</a:t>
            </a:r>
            <a:r>
              <a:rPr sz="2200" i="1" spc="-317" dirty="0">
                <a:solidFill>
                  <a:srgbClr val="7F007F"/>
                </a:solidFill>
                <a:latin typeface="Arial"/>
                <a:cs typeface="Arial"/>
              </a:rPr>
              <a:t> </a:t>
            </a:r>
            <a:r>
              <a:rPr sz="2200" spc="129" dirty="0">
                <a:latin typeface="Lucida Sans Unicode"/>
                <a:cs typeface="Lucida Sans Unicode"/>
              </a:rPr>
              <a:t>(</a:t>
            </a:r>
            <a:r>
              <a:rPr sz="2200" b="1" spc="-10" dirty="0">
                <a:latin typeface="Arial"/>
                <a:cs typeface="Arial"/>
              </a:rPr>
              <a:t>x</a:t>
            </a:r>
            <a:r>
              <a:rPr sz="2200" spc="129" dirty="0">
                <a:latin typeface="Lucida Sans Unicode"/>
                <a:cs typeface="Lucida Sans Unicode"/>
              </a:rPr>
              <a:t>)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spc="-59" dirty="0">
                <a:latin typeface="Lucida Sans Unicode"/>
                <a:cs typeface="Lucida Sans Unicode"/>
              </a:rPr>
              <a:t>=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i="1" spc="129" dirty="0">
                <a:solidFill>
                  <a:srgbClr val="FF7F00"/>
                </a:solidFill>
                <a:latin typeface="Arial"/>
                <a:cs typeface="Arial"/>
              </a:rPr>
              <a:t>P</a:t>
            </a:r>
            <a:r>
              <a:rPr sz="2200" spc="30" dirty="0">
                <a:solidFill>
                  <a:srgbClr val="FF7F00"/>
                </a:solidFill>
                <a:latin typeface="Lucida Sans Unicode"/>
                <a:cs typeface="Lucida Sans Unicode"/>
              </a:rPr>
              <a:t>(+</a:t>
            </a:r>
            <a:r>
              <a:rPr sz="2200" spc="-10" dirty="0" smtClean="0">
                <a:solidFill>
                  <a:srgbClr val="FF7F00"/>
                </a:solidFill>
                <a:latin typeface="Arial"/>
                <a:cs typeface="Arial"/>
              </a:rPr>
              <a:t>1</a:t>
            </a:r>
            <a:r>
              <a:rPr lang="en-US" sz="2200" spc="-367" dirty="0">
                <a:solidFill>
                  <a:srgbClr val="FF7F00"/>
                </a:solidFill>
                <a:latin typeface="Meiryo"/>
                <a:cs typeface="Arial"/>
              </a:rPr>
              <a:t>|</a:t>
            </a:r>
            <a:r>
              <a:rPr sz="2200" b="1" spc="-10" dirty="0" smtClean="0">
                <a:solidFill>
                  <a:srgbClr val="FF7F00"/>
                </a:solidFill>
                <a:latin typeface="Arial"/>
                <a:cs typeface="Arial"/>
              </a:rPr>
              <a:t>x</a:t>
            </a:r>
            <a:r>
              <a:rPr sz="2200" spc="129" dirty="0">
                <a:solidFill>
                  <a:srgbClr val="FF7F00"/>
                </a:solidFill>
                <a:latin typeface="Lucida Sans Unicode"/>
                <a:cs typeface="Lucida Sans Unicode"/>
              </a:rPr>
              <a:t>)</a:t>
            </a:r>
            <a:r>
              <a:rPr sz="2200" spc="-89" dirty="0">
                <a:solidFill>
                  <a:srgbClr val="FF7F00"/>
                </a:solidFill>
                <a:latin typeface="Lucida Sans Unicode"/>
                <a:cs typeface="Lucida Sans Unicode"/>
              </a:rPr>
              <a:t> </a:t>
            </a:r>
            <a:r>
              <a:rPr sz="2200" i="1" spc="-317" dirty="0">
                <a:latin typeface="Meiryo"/>
                <a:cs typeface="Meiryo"/>
              </a:rPr>
              <a:t>∈</a:t>
            </a:r>
            <a:r>
              <a:rPr sz="2200" i="1" spc="-149" dirty="0">
                <a:latin typeface="Meiryo"/>
                <a:cs typeface="Meiryo"/>
              </a:rPr>
              <a:t> </a:t>
            </a:r>
            <a:r>
              <a:rPr sz="2200" spc="-89" dirty="0">
                <a:latin typeface="Lucida Sans Unicode"/>
                <a:cs typeface="Lucida Sans Unicode"/>
              </a:rPr>
              <a:t>[</a:t>
            </a:r>
            <a:r>
              <a:rPr sz="2200" spc="-10" dirty="0">
                <a:latin typeface="Arial"/>
                <a:cs typeface="Arial"/>
              </a:rPr>
              <a:t>0</a:t>
            </a:r>
            <a:r>
              <a:rPr sz="2200" i="1" spc="-198" dirty="0">
                <a:latin typeface="Verdana"/>
                <a:cs typeface="Verdana"/>
              </a:rPr>
              <a:t>,</a:t>
            </a:r>
            <a:r>
              <a:rPr sz="2200" i="1" spc="-404" dirty="0">
                <a:latin typeface="Verdana"/>
                <a:cs typeface="Verdana"/>
              </a:rPr>
              <a:t> </a:t>
            </a:r>
            <a:r>
              <a:rPr sz="2200" spc="-10" dirty="0">
                <a:latin typeface="Arial"/>
                <a:cs typeface="Arial"/>
              </a:rPr>
              <a:t>1</a:t>
            </a:r>
            <a:r>
              <a:rPr sz="2200" spc="-89" dirty="0">
                <a:latin typeface="Lucida Sans Unicode"/>
                <a:cs typeface="Lucida Sans Unicode"/>
              </a:rPr>
              <a:t>]</a:t>
            </a:r>
            <a:endParaRPr sz="2200" dirty="0">
              <a:latin typeface="Lucida Sans Unicode"/>
              <a:cs typeface="Lucida Sans Unicode"/>
            </a:endParaRPr>
          </a:p>
          <a:p>
            <a:pPr>
              <a:spcBef>
                <a:spcPts val="95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25179">
              <a:tabLst>
                <a:tab pos="4259031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ideal (noiseless) data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actual (noisy) data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7480" y="2052751"/>
            <a:ext cx="215375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200" spc="684" dirty="0">
                <a:latin typeface="Arial"/>
                <a:cs typeface="Arial"/>
              </a:rPr>
              <a:t> </a:t>
            </a:r>
            <a:endParaRPr sz="2200">
              <a:latin typeface="Arial"/>
              <a:cs typeface="Arial"/>
            </a:endParaRPr>
          </a:p>
          <a:p>
            <a:pPr marL="25179">
              <a:spcBef>
                <a:spcPts val="1269"/>
              </a:spcBef>
            </a:pPr>
            <a:r>
              <a:rPr sz="2200" spc="684" dirty="0">
                <a:latin typeface="Arial"/>
                <a:cs typeface="Arial"/>
              </a:rPr>
              <a:t> </a:t>
            </a:r>
            <a:endParaRPr sz="2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1592" y="2116517"/>
            <a:ext cx="1634836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>
              <a:tabLst>
                <a:tab pos="935401" algn="l"/>
              </a:tabLst>
            </a:pPr>
            <a:r>
              <a:rPr sz="2200" b="1" spc="-10" dirty="0">
                <a:latin typeface="Arial"/>
                <a:cs typeface="Arial"/>
              </a:rPr>
              <a:t>x </a:t>
            </a:r>
            <a:r>
              <a:rPr sz="2200" b="1" spc="-238" dirty="0">
                <a:latin typeface="Arial"/>
                <a:cs typeface="Arial"/>
              </a:rPr>
              <a:t> </a:t>
            </a:r>
            <a:r>
              <a:rPr sz="2200" i="1" spc="-198" dirty="0">
                <a:latin typeface="Verdana"/>
                <a:cs typeface="Verdana"/>
              </a:rPr>
              <a:t>,</a:t>
            </a:r>
            <a:r>
              <a:rPr sz="2200" i="1" spc="-404" dirty="0">
                <a:latin typeface="Verdana"/>
                <a:cs typeface="Verdana"/>
              </a:rPr>
              <a:t> </a:t>
            </a:r>
            <a:r>
              <a:rPr sz="2200" i="1" spc="-10" dirty="0" smtClean="0">
                <a:latin typeface="Arial"/>
                <a:cs typeface="Arial"/>
              </a:rPr>
              <a:t>y</a:t>
            </a:r>
            <a:r>
              <a:rPr sz="2200" i="1" dirty="0">
                <a:latin typeface="Arial"/>
                <a:cs typeface="Arial"/>
              </a:rPr>
              <a:t>	</a:t>
            </a:r>
            <a:r>
              <a:rPr sz="2200" spc="-59" dirty="0">
                <a:latin typeface="Lucida Sans Unicode"/>
                <a:cs typeface="Lucida Sans Unicode"/>
              </a:rPr>
              <a:t>=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Arial"/>
                <a:cs typeface="Arial"/>
              </a:rPr>
              <a:t>0</a:t>
            </a:r>
            <a:r>
              <a:rPr sz="2200" i="1" spc="-198" dirty="0">
                <a:latin typeface="Verdana"/>
                <a:cs typeface="Verdana"/>
              </a:rPr>
              <a:t>.</a:t>
            </a:r>
            <a:r>
              <a:rPr sz="2200" spc="-10" dirty="0">
                <a:latin typeface="Arial"/>
                <a:cs typeface="Arial"/>
              </a:rPr>
              <a:t>9</a:t>
            </a:r>
            <a:endParaRPr sz="2200" dirty="0">
              <a:latin typeface="Arial"/>
              <a:cs typeface="Arial"/>
            </a:endParaRPr>
          </a:p>
          <a:p>
            <a:pPr marL="25179">
              <a:spcBef>
                <a:spcPts val="1269"/>
              </a:spcBef>
              <a:tabLst>
                <a:tab pos="935401" algn="l"/>
              </a:tabLst>
            </a:pPr>
            <a:r>
              <a:rPr sz="2200" b="1" spc="-10" dirty="0">
                <a:latin typeface="Arial"/>
                <a:cs typeface="Arial"/>
              </a:rPr>
              <a:t>x </a:t>
            </a:r>
            <a:r>
              <a:rPr sz="2200" b="1" spc="-238" dirty="0">
                <a:latin typeface="Arial"/>
                <a:cs typeface="Arial"/>
              </a:rPr>
              <a:t> </a:t>
            </a:r>
            <a:r>
              <a:rPr sz="2200" i="1" spc="-198" dirty="0">
                <a:latin typeface="Verdana"/>
                <a:cs typeface="Verdana"/>
              </a:rPr>
              <a:t>,</a:t>
            </a:r>
            <a:r>
              <a:rPr sz="2200" i="1" spc="-404" dirty="0">
                <a:latin typeface="Verdana"/>
                <a:cs typeface="Verdana"/>
              </a:rPr>
              <a:t> </a:t>
            </a:r>
            <a:r>
              <a:rPr sz="2200" i="1" spc="-10" dirty="0">
                <a:latin typeface="Arial"/>
                <a:cs typeface="Arial"/>
              </a:rPr>
              <a:t>y</a:t>
            </a:r>
            <a:r>
              <a:rPr sz="2200" i="1" dirty="0">
                <a:latin typeface="Arial"/>
                <a:cs typeface="Arial"/>
              </a:rPr>
              <a:t>	</a:t>
            </a:r>
            <a:r>
              <a:rPr sz="2200" spc="-59" dirty="0">
                <a:latin typeface="Lucida Sans Unicode"/>
                <a:cs typeface="Lucida Sans Unicode"/>
              </a:rPr>
              <a:t>=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Arial"/>
                <a:cs typeface="Arial"/>
              </a:rPr>
              <a:t>0</a:t>
            </a:r>
            <a:r>
              <a:rPr sz="2200" i="1" spc="-198" dirty="0">
                <a:latin typeface="Verdana"/>
                <a:cs typeface="Verdana"/>
              </a:rPr>
              <a:t>.</a:t>
            </a:r>
            <a:r>
              <a:rPr sz="2200" spc="-10" dirty="0">
                <a:latin typeface="Arial"/>
                <a:cs typeface="Arial"/>
              </a:rPr>
              <a:t>2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6801" y="2082010"/>
            <a:ext cx="162476" cy="25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spc="-10" dirty="0">
                <a:latin typeface="Arial"/>
                <a:cs typeface="Arial"/>
              </a:rPr>
              <a:t>1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35699" y="2224544"/>
            <a:ext cx="108317" cy="25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i="1" spc="-89" dirty="0">
                <a:latin typeface="Meiryo"/>
                <a:cs typeface="Meiryo"/>
              </a:rPr>
              <a:t> </a:t>
            </a:r>
            <a:endParaRPr sz="1600">
              <a:latin typeface="Meiryo"/>
              <a:cs typeface="Meiry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24718" y="2088138"/>
            <a:ext cx="162476" cy="25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spc="-10" dirty="0">
                <a:latin typeface="Arial"/>
                <a:cs typeface="Arial"/>
              </a:rPr>
              <a:t>1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445343" y="1959502"/>
            <a:ext cx="4485874" cy="1002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46104" y="4102417"/>
            <a:ext cx="201521" cy="201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805268" y="4077250"/>
            <a:ext cx="226661" cy="2265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46864" y="4177920"/>
            <a:ext cx="4183589" cy="1258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931218" y="1661951"/>
            <a:ext cx="100711" cy="2013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31218" y="1762597"/>
            <a:ext cx="100711" cy="233982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45341" y="2047224"/>
            <a:ext cx="4486354" cy="2156810"/>
          </a:xfrm>
          <a:custGeom>
            <a:avLst/>
            <a:gdLst/>
            <a:ahLst/>
            <a:cxnLst/>
            <a:rect l="l" t="t" r="r" b="b"/>
            <a:pathLst>
              <a:path w="2261870" h="1088389">
                <a:moveTo>
                  <a:pt x="2261628" y="0"/>
                </a:moveTo>
                <a:lnTo>
                  <a:pt x="0" y="0"/>
                </a:lnTo>
                <a:lnTo>
                  <a:pt x="0" y="1037111"/>
                </a:lnTo>
                <a:lnTo>
                  <a:pt x="16636" y="1074625"/>
                </a:lnTo>
                <a:lnTo>
                  <a:pt x="2210828" y="1087911"/>
                </a:lnTo>
                <a:lnTo>
                  <a:pt x="2225071" y="1085866"/>
                </a:lnTo>
                <a:lnTo>
                  <a:pt x="2256192" y="1059908"/>
                </a:lnTo>
                <a:lnTo>
                  <a:pt x="2261628" y="0"/>
                </a:lnTo>
                <a:close/>
              </a:path>
            </a:pathLst>
          </a:custGeom>
          <a:solidFill>
            <a:srgbClr val="F3F1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931217" y="1737429"/>
            <a:ext cx="0" cy="2403446"/>
          </a:xfrm>
          <a:custGeom>
            <a:avLst/>
            <a:gdLst/>
            <a:ahLst/>
            <a:cxnLst/>
            <a:rect l="l" t="t" r="r" b="b"/>
            <a:pathLst>
              <a:path h="1212850">
                <a:moveTo>
                  <a:pt x="0" y="121249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31217" y="1712262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31217" y="1687095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931217" y="1661928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2506160" y="2052751"/>
            <a:ext cx="3447263" cy="1841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200" spc="-59" dirty="0">
                <a:latin typeface="Lucida Sans Unicode"/>
                <a:cs typeface="Lucida Sans Unicode"/>
              </a:rPr>
              <a:t>=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spc="129" dirty="0">
                <a:solidFill>
                  <a:srgbClr val="FF7F00"/>
                </a:solidFill>
                <a:latin typeface="Arial"/>
                <a:cs typeface="Arial"/>
              </a:rPr>
              <a:t>P</a:t>
            </a:r>
            <a:r>
              <a:rPr sz="2200" spc="30" dirty="0">
                <a:solidFill>
                  <a:srgbClr val="FF7F00"/>
                </a:solidFill>
                <a:latin typeface="Lucida Sans Unicode"/>
                <a:cs typeface="Lucida Sans Unicode"/>
              </a:rPr>
              <a:t>(+</a:t>
            </a:r>
            <a:r>
              <a:rPr sz="2200" spc="-10" dirty="0">
                <a:solidFill>
                  <a:srgbClr val="FF7F00"/>
                </a:solidFill>
                <a:latin typeface="Arial"/>
                <a:cs typeface="Arial"/>
              </a:rPr>
              <a:t>1</a:t>
            </a:r>
            <a:r>
              <a:rPr sz="2200" spc="-367" dirty="0">
                <a:solidFill>
                  <a:srgbClr val="FF7F00"/>
                </a:solidFill>
                <a:latin typeface="Meiryo"/>
                <a:cs typeface="Meiryo"/>
              </a:rPr>
              <a:t>|</a:t>
            </a:r>
            <a:r>
              <a:rPr sz="2200" b="1" spc="-10" dirty="0">
                <a:solidFill>
                  <a:srgbClr val="FF7F00"/>
                </a:solidFill>
                <a:latin typeface="Arial"/>
                <a:cs typeface="Arial"/>
              </a:rPr>
              <a:t>x</a:t>
            </a:r>
            <a:r>
              <a:rPr sz="2400" spc="103" baseline="30000" dirty="0">
                <a:solidFill>
                  <a:srgbClr val="FF7F00"/>
                </a:solidFill>
                <a:latin typeface="Arial"/>
                <a:cs typeface="Arial"/>
              </a:rPr>
              <a:t>1</a:t>
            </a:r>
            <a:r>
              <a:rPr sz="2200" spc="129" dirty="0">
                <a:solidFill>
                  <a:srgbClr val="FF7F00"/>
                </a:solidFill>
                <a:latin typeface="Lucida Sans Unicode"/>
                <a:cs typeface="Lucida Sans Unicode"/>
              </a:rPr>
              <a:t>)</a:t>
            </a:r>
            <a:r>
              <a:rPr sz="3300" spc="1025" baseline="60606" dirty="0">
                <a:latin typeface="Arial"/>
                <a:cs typeface="Arial"/>
              </a:rPr>
              <a:t> </a:t>
            </a:r>
            <a:endParaRPr sz="3300" baseline="60606" dirty="0">
              <a:latin typeface="Arial"/>
              <a:cs typeface="Arial"/>
            </a:endParaRPr>
          </a:p>
          <a:p>
            <a:pPr marL="25179">
              <a:spcBef>
                <a:spcPts val="1269"/>
              </a:spcBef>
            </a:pPr>
            <a:r>
              <a:rPr sz="2200" spc="-59" dirty="0">
                <a:latin typeface="Lucida Sans Unicode"/>
                <a:cs typeface="Lucida Sans Unicode"/>
              </a:rPr>
              <a:t>=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spc="129" dirty="0">
                <a:solidFill>
                  <a:srgbClr val="FF7F00"/>
                </a:solidFill>
                <a:latin typeface="Arial"/>
                <a:cs typeface="Arial"/>
              </a:rPr>
              <a:t>P</a:t>
            </a:r>
            <a:r>
              <a:rPr sz="2200" spc="30" dirty="0">
                <a:solidFill>
                  <a:srgbClr val="FF7F00"/>
                </a:solidFill>
                <a:latin typeface="Lucida Sans Unicode"/>
                <a:cs typeface="Lucida Sans Unicode"/>
              </a:rPr>
              <a:t>(+</a:t>
            </a:r>
            <a:r>
              <a:rPr sz="2200" spc="-10" dirty="0">
                <a:solidFill>
                  <a:srgbClr val="FF7F00"/>
                </a:solidFill>
                <a:latin typeface="Arial"/>
                <a:cs typeface="Arial"/>
              </a:rPr>
              <a:t>1</a:t>
            </a:r>
            <a:r>
              <a:rPr sz="2200" spc="-367" dirty="0">
                <a:solidFill>
                  <a:srgbClr val="FF7F00"/>
                </a:solidFill>
                <a:latin typeface="Meiryo"/>
                <a:cs typeface="Meiryo"/>
              </a:rPr>
              <a:t>|</a:t>
            </a:r>
            <a:r>
              <a:rPr sz="2200" b="1" spc="-10" dirty="0">
                <a:solidFill>
                  <a:srgbClr val="FF7F00"/>
                </a:solidFill>
                <a:latin typeface="Arial"/>
                <a:cs typeface="Arial"/>
              </a:rPr>
              <a:t>x</a:t>
            </a:r>
            <a:r>
              <a:rPr sz="2400" spc="103" baseline="30000" dirty="0">
                <a:solidFill>
                  <a:srgbClr val="FF7F00"/>
                </a:solidFill>
                <a:latin typeface="Arial"/>
                <a:cs typeface="Arial"/>
              </a:rPr>
              <a:t>2</a:t>
            </a:r>
            <a:r>
              <a:rPr sz="2200" spc="129" dirty="0">
                <a:solidFill>
                  <a:srgbClr val="FF7F00"/>
                </a:solidFill>
                <a:latin typeface="Lucida Sans Unicode"/>
                <a:cs typeface="Lucida Sans Unicode"/>
              </a:rPr>
              <a:t>)</a:t>
            </a:r>
            <a:r>
              <a:rPr sz="3300" spc="1025" baseline="60606" dirty="0">
                <a:latin typeface="Arial"/>
                <a:cs typeface="Arial"/>
              </a:rPr>
              <a:t> </a:t>
            </a:r>
            <a:endParaRPr sz="3300" baseline="60606" dirty="0">
              <a:latin typeface="Arial"/>
              <a:cs typeface="Arial"/>
            </a:endParaRPr>
          </a:p>
          <a:p>
            <a:pPr marR="10072" algn="r">
              <a:spcBef>
                <a:spcPts val="1784"/>
              </a:spcBef>
            </a:pPr>
            <a:r>
              <a:rPr sz="2200" spc="-10" dirty="0">
                <a:latin typeface="Arial"/>
                <a:cs typeface="Arial"/>
              </a:rPr>
              <a:t>.</a:t>
            </a:r>
            <a:endParaRPr sz="2200" dirty="0">
              <a:latin typeface="Arial"/>
              <a:cs typeface="Arial"/>
            </a:endParaRPr>
          </a:p>
          <a:p>
            <a:pPr marL="25179">
              <a:spcBef>
                <a:spcPts val="674"/>
              </a:spcBef>
              <a:tabLst>
                <a:tab pos="2497759" algn="l"/>
              </a:tabLst>
            </a:pPr>
            <a:r>
              <a:rPr sz="2200" spc="-59" dirty="0">
                <a:latin typeface="Lucida Sans Unicode"/>
                <a:cs typeface="Lucida Sans Unicode"/>
              </a:rPr>
              <a:t>=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spc="129" dirty="0">
                <a:solidFill>
                  <a:srgbClr val="FF7F00"/>
                </a:solidFill>
                <a:latin typeface="Arial"/>
                <a:cs typeface="Arial"/>
              </a:rPr>
              <a:t>P</a:t>
            </a:r>
            <a:r>
              <a:rPr sz="2200" spc="30" dirty="0">
                <a:solidFill>
                  <a:srgbClr val="FF7F00"/>
                </a:solidFill>
                <a:latin typeface="Lucida Sans Unicode"/>
                <a:cs typeface="Lucida Sans Unicode"/>
              </a:rPr>
              <a:t>(+</a:t>
            </a:r>
            <a:r>
              <a:rPr sz="2200" spc="-10" dirty="0">
                <a:solidFill>
                  <a:srgbClr val="FF7F00"/>
                </a:solidFill>
                <a:latin typeface="Arial"/>
                <a:cs typeface="Arial"/>
              </a:rPr>
              <a:t>1</a:t>
            </a:r>
            <a:r>
              <a:rPr sz="2200" spc="-367" dirty="0">
                <a:solidFill>
                  <a:srgbClr val="FF7F00"/>
                </a:solidFill>
                <a:latin typeface="Meiryo"/>
                <a:cs typeface="Meiryo"/>
              </a:rPr>
              <a:t>|</a:t>
            </a:r>
            <a:r>
              <a:rPr sz="2200" b="1" spc="-10" dirty="0">
                <a:solidFill>
                  <a:srgbClr val="FF7F00"/>
                </a:solidFill>
                <a:latin typeface="Arial"/>
                <a:cs typeface="Arial"/>
              </a:rPr>
              <a:t>x</a:t>
            </a:r>
            <a:r>
              <a:rPr sz="2400" spc="-14" baseline="30000" dirty="0">
                <a:solidFill>
                  <a:srgbClr val="FF7F00"/>
                </a:solidFill>
                <a:latin typeface="Arial"/>
                <a:cs typeface="Arial"/>
              </a:rPr>
              <a:t>N</a:t>
            </a:r>
            <a:r>
              <a:rPr sz="2400" spc="-341" baseline="-13888" dirty="0">
                <a:solidFill>
                  <a:srgbClr val="FF7F00"/>
                </a:solidFill>
                <a:latin typeface="Arial"/>
                <a:cs typeface="Arial"/>
              </a:rPr>
              <a:t> </a:t>
            </a:r>
            <a:r>
              <a:rPr sz="2200" spc="129" dirty="0">
                <a:solidFill>
                  <a:srgbClr val="FF7F00"/>
                </a:solidFill>
                <a:latin typeface="Lucida Sans Unicode"/>
                <a:cs typeface="Lucida Sans Unicode"/>
              </a:rPr>
              <a:t>)</a:t>
            </a:r>
            <a:r>
              <a:rPr sz="3300" spc="1025" baseline="60606" dirty="0">
                <a:latin typeface="Arial"/>
                <a:cs typeface="Arial"/>
              </a:rPr>
              <a:t> </a:t>
            </a:r>
            <a:r>
              <a:rPr sz="3300" baseline="60606" dirty="0">
                <a:latin typeface="Arial"/>
                <a:cs typeface="Arial"/>
              </a:rPr>
              <a:t>	</a:t>
            </a:r>
            <a:r>
              <a:rPr sz="3300" spc="1025" baseline="60606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x</a:t>
            </a:r>
            <a:r>
              <a:rPr sz="2400" i="1" spc="297" baseline="30000" dirty="0">
                <a:latin typeface="Arial"/>
                <a:cs typeface="Arial"/>
              </a:rPr>
              <a:t>N</a:t>
            </a:r>
            <a:r>
              <a:rPr sz="2200" i="1" spc="-198" dirty="0">
                <a:latin typeface="Verdana"/>
                <a:cs typeface="Verdana"/>
              </a:rPr>
              <a:t>,</a:t>
            </a:r>
            <a:r>
              <a:rPr sz="2200" i="1" spc="-404" dirty="0">
                <a:latin typeface="Verdana"/>
                <a:cs typeface="Verdana"/>
              </a:rPr>
              <a:t> </a:t>
            </a:r>
            <a:r>
              <a:rPr sz="2200" i="1" spc="-10" dirty="0">
                <a:latin typeface="Arial"/>
                <a:cs typeface="Arial"/>
              </a:rPr>
              <a:t>y</a:t>
            </a:r>
            <a:r>
              <a:rPr sz="2400" i="1" spc="-14" baseline="30000" dirty="0">
                <a:latin typeface="Arial"/>
                <a:cs typeface="Arial"/>
              </a:rPr>
              <a:t>N</a:t>
            </a:r>
            <a:endParaRPr sz="2400" baseline="30000" dirty="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41021" y="2544115"/>
            <a:ext cx="162476" cy="25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spc="-10" dirty="0">
                <a:latin typeface="Arial"/>
                <a:cs typeface="Arial"/>
              </a:rPr>
              <a:t>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35699" y="2718748"/>
            <a:ext cx="108317" cy="25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i="1" spc="-89" dirty="0">
                <a:latin typeface="Meiryo"/>
                <a:cs typeface="Meiryo"/>
              </a:rPr>
              <a:t> </a:t>
            </a:r>
            <a:endParaRPr sz="1600">
              <a:latin typeface="Meiryo"/>
              <a:cs typeface="Meiryo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224718" y="2540152"/>
            <a:ext cx="162476" cy="25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spc="-10" dirty="0">
                <a:latin typeface="Arial"/>
                <a:cs typeface="Arial"/>
              </a:rPr>
              <a:t>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077943" y="2052752"/>
            <a:ext cx="862760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3300" spc="1025" baseline="60606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x</a:t>
            </a:r>
            <a:r>
              <a:rPr sz="2400" spc="103" baseline="30000" dirty="0">
                <a:latin typeface="Arial"/>
                <a:cs typeface="Arial"/>
              </a:rPr>
              <a:t>1</a:t>
            </a:r>
            <a:r>
              <a:rPr sz="2200" i="1" spc="-198" dirty="0">
                <a:latin typeface="Verdana"/>
                <a:cs typeface="Verdana"/>
              </a:rPr>
              <a:t>,</a:t>
            </a:r>
            <a:r>
              <a:rPr sz="2200" i="1" spc="-404" dirty="0">
                <a:latin typeface="Verdana"/>
                <a:cs typeface="Verdana"/>
              </a:rPr>
              <a:t> </a:t>
            </a:r>
            <a:r>
              <a:rPr sz="2200" i="1" spc="-10" dirty="0" smtClean="0">
                <a:latin typeface="Arial"/>
                <a:cs typeface="Arial"/>
              </a:rPr>
              <a:t>y</a:t>
            </a:r>
            <a:r>
              <a:rPr sz="2400" spc="-14" baseline="30000" dirty="0" smtClean="0">
                <a:latin typeface="Arial"/>
                <a:cs typeface="Arial"/>
              </a:rPr>
              <a:t>1</a:t>
            </a:r>
            <a:endParaRPr sz="2400" baseline="30000" dirty="0" smtClean="0">
              <a:latin typeface="Arial"/>
              <a:cs typeface="Arial"/>
            </a:endParaRPr>
          </a:p>
          <a:p>
            <a:pPr marL="25179">
              <a:spcBef>
                <a:spcPts val="1269"/>
              </a:spcBef>
            </a:pPr>
            <a:r>
              <a:rPr sz="3300" spc="1025" baseline="60606" dirty="0" smtClean="0">
                <a:latin typeface="Arial"/>
                <a:cs typeface="Arial"/>
              </a:rPr>
              <a:t> </a:t>
            </a:r>
            <a:r>
              <a:rPr sz="2200" b="1" spc="-10" dirty="0" smtClean="0">
                <a:latin typeface="Arial"/>
                <a:cs typeface="Arial"/>
              </a:rPr>
              <a:t>x</a:t>
            </a:r>
            <a:r>
              <a:rPr sz="2400" spc="103" baseline="30000" dirty="0" smtClean="0">
                <a:latin typeface="Arial"/>
                <a:cs typeface="Arial"/>
              </a:rPr>
              <a:t>2</a:t>
            </a:r>
            <a:r>
              <a:rPr sz="2200" i="1" spc="-198" dirty="0" smtClean="0">
                <a:latin typeface="Verdana"/>
                <a:cs typeface="Verdana"/>
              </a:rPr>
              <a:t>,</a:t>
            </a:r>
            <a:r>
              <a:rPr sz="2200" i="1" spc="-404" dirty="0" smtClean="0">
                <a:latin typeface="Verdana"/>
                <a:cs typeface="Verdana"/>
              </a:rPr>
              <a:t> </a:t>
            </a:r>
            <a:r>
              <a:rPr sz="2200" i="1" spc="-10" dirty="0" smtClean="0">
                <a:latin typeface="Arial"/>
                <a:cs typeface="Arial"/>
              </a:rPr>
              <a:t>y</a:t>
            </a:r>
            <a:r>
              <a:rPr sz="2400" spc="-14" baseline="30000" dirty="0" smtClean="0">
                <a:latin typeface="Arial"/>
                <a:cs typeface="Arial"/>
              </a:rPr>
              <a:t>2</a:t>
            </a:r>
            <a:endParaRPr sz="2400" baseline="30000" dirty="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153710" y="2052751"/>
            <a:ext cx="2243177" cy="18723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948">
              <a:tabLst>
                <a:tab pos="779291" algn="l"/>
              </a:tabLst>
            </a:pPr>
            <a:r>
              <a:rPr sz="2200" spc="-59" dirty="0">
                <a:latin typeface="Lucida Sans Unicode"/>
                <a:cs typeface="Lucida Sans Unicode"/>
              </a:rPr>
              <a:t>=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lang="en-US" sz="2200" spc="-89" dirty="0" smtClean="0">
                <a:solidFill>
                  <a:srgbClr val="0000FF"/>
                </a:solidFill>
                <a:cs typeface="Lucida Sans Unicode"/>
              </a:rPr>
              <a:t>+1 </a:t>
            </a:r>
            <a:r>
              <a:rPr sz="2200" i="1" spc="-79" dirty="0" smtClean="0">
                <a:latin typeface="Meiryo"/>
                <a:cs typeface="Meiryo"/>
              </a:rPr>
              <a:t>∼</a:t>
            </a:r>
            <a:r>
              <a:rPr sz="2200" i="1" spc="-139" dirty="0" smtClean="0">
                <a:latin typeface="Meiryo"/>
                <a:cs typeface="Meiryo"/>
              </a:rPr>
              <a:t> </a:t>
            </a:r>
            <a:r>
              <a:rPr sz="2200" spc="129" dirty="0">
                <a:solidFill>
                  <a:srgbClr val="FF7F00"/>
                </a:solidFill>
                <a:latin typeface="Arial"/>
                <a:cs typeface="Arial"/>
              </a:rPr>
              <a:t>P</a:t>
            </a:r>
            <a:r>
              <a:rPr sz="2200" spc="129" dirty="0" smtClean="0">
                <a:solidFill>
                  <a:srgbClr val="FF7F00"/>
                </a:solidFill>
                <a:latin typeface="Lucida Sans Unicode"/>
                <a:cs typeface="Lucida Sans Unicode"/>
              </a:rPr>
              <a:t>(</a:t>
            </a:r>
            <a:r>
              <a:rPr lang="en-US" sz="2200" spc="198" dirty="0" smtClean="0">
                <a:solidFill>
                  <a:srgbClr val="FF7F00"/>
                </a:solidFill>
                <a:latin typeface="Arial"/>
                <a:cs typeface="Arial"/>
              </a:rPr>
              <a:t>+1</a:t>
            </a:r>
            <a:r>
              <a:rPr sz="2200" spc="-367" dirty="0" smtClean="0">
                <a:solidFill>
                  <a:srgbClr val="FF7F00"/>
                </a:solidFill>
                <a:latin typeface="Meiryo"/>
                <a:cs typeface="Meiryo"/>
              </a:rPr>
              <a:t>|</a:t>
            </a:r>
            <a:r>
              <a:rPr sz="2200" b="1" spc="-10" dirty="0" smtClean="0">
                <a:solidFill>
                  <a:srgbClr val="FF7F00"/>
                </a:solidFill>
                <a:latin typeface="Arial"/>
                <a:cs typeface="Arial"/>
              </a:rPr>
              <a:t>x</a:t>
            </a:r>
            <a:r>
              <a:rPr sz="2400" spc="103" baseline="30000" dirty="0" smtClean="0">
                <a:solidFill>
                  <a:srgbClr val="FF7F00"/>
                </a:solidFill>
                <a:latin typeface="Arial"/>
                <a:cs typeface="Arial"/>
              </a:rPr>
              <a:t>1</a:t>
            </a:r>
            <a:r>
              <a:rPr sz="2200" spc="129" dirty="0">
                <a:solidFill>
                  <a:srgbClr val="FF7F00"/>
                </a:solidFill>
                <a:latin typeface="Lucida Sans Unicode"/>
                <a:cs typeface="Lucida Sans Unicode"/>
              </a:rPr>
              <a:t>)</a:t>
            </a:r>
            <a:r>
              <a:rPr sz="3300" spc="1025" baseline="60606" dirty="0">
                <a:latin typeface="Arial"/>
                <a:cs typeface="Arial"/>
              </a:rPr>
              <a:t> </a:t>
            </a:r>
            <a:endParaRPr sz="3300" baseline="60606" dirty="0">
              <a:latin typeface="Arial"/>
              <a:cs typeface="Arial"/>
            </a:endParaRPr>
          </a:p>
          <a:p>
            <a:pPr marL="25179">
              <a:spcBef>
                <a:spcPts val="1269"/>
              </a:spcBef>
            </a:pPr>
            <a:r>
              <a:rPr sz="2200" spc="-59" dirty="0">
                <a:latin typeface="Lucida Sans Unicode"/>
                <a:cs typeface="Lucida Sans Unicode"/>
              </a:rPr>
              <a:t>=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lang="en-US" sz="2200" spc="-89" dirty="0">
                <a:solidFill>
                  <a:srgbClr val="FF0000"/>
                </a:solidFill>
                <a:cs typeface="Lucida Sans Unicode"/>
              </a:rPr>
              <a:t>0</a:t>
            </a:r>
            <a:r>
              <a:rPr lang="en-US" sz="2200" spc="-89" dirty="0" smtClean="0">
                <a:solidFill>
                  <a:srgbClr val="FF0000"/>
                </a:solidFill>
                <a:cs typeface="Lucida Sans Unicode"/>
              </a:rPr>
              <a:t>  </a:t>
            </a:r>
            <a:r>
              <a:rPr sz="2200" i="1" spc="-79" dirty="0" smtClean="0">
                <a:latin typeface="Meiryo"/>
                <a:cs typeface="Meiryo"/>
              </a:rPr>
              <a:t>∼</a:t>
            </a:r>
            <a:r>
              <a:rPr sz="2200" i="1" spc="-139" dirty="0" smtClean="0">
                <a:latin typeface="Meiryo"/>
                <a:cs typeface="Meiryo"/>
              </a:rPr>
              <a:t> </a:t>
            </a:r>
            <a:r>
              <a:rPr sz="2200" spc="129" dirty="0">
                <a:solidFill>
                  <a:srgbClr val="FF7F00"/>
                </a:solidFill>
                <a:latin typeface="Arial"/>
                <a:cs typeface="Arial"/>
              </a:rPr>
              <a:t>P</a:t>
            </a:r>
            <a:r>
              <a:rPr sz="2200" spc="129" dirty="0" smtClean="0">
                <a:solidFill>
                  <a:srgbClr val="FF7F00"/>
                </a:solidFill>
                <a:latin typeface="Lucida Sans Unicode"/>
                <a:cs typeface="Lucida Sans Unicode"/>
              </a:rPr>
              <a:t>(</a:t>
            </a:r>
            <a:r>
              <a:rPr lang="en-US" sz="2200" spc="198" dirty="0" smtClean="0">
                <a:solidFill>
                  <a:srgbClr val="FF7F00"/>
                </a:solidFill>
                <a:latin typeface="Arial"/>
                <a:cs typeface="Arial"/>
              </a:rPr>
              <a:t>+1</a:t>
            </a:r>
            <a:r>
              <a:rPr sz="2200" spc="-367" dirty="0" smtClean="0">
                <a:solidFill>
                  <a:srgbClr val="FF7F00"/>
                </a:solidFill>
                <a:latin typeface="Meiryo"/>
                <a:cs typeface="Meiryo"/>
              </a:rPr>
              <a:t>|</a:t>
            </a:r>
            <a:r>
              <a:rPr sz="2200" b="1" spc="-10" dirty="0" smtClean="0">
                <a:solidFill>
                  <a:srgbClr val="FF7F00"/>
                </a:solidFill>
                <a:latin typeface="Arial"/>
                <a:cs typeface="Arial"/>
              </a:rPr>
              <a:t>x</a:t>
            </a:r>
            <a:r>
              <a:rPr sz="2400" spc="103" baseline="30000" dirty="0" smtClean="0">
                <a:solidFill>
                  <a:srgbClr val="FF7F00"/>
                </a:solidFill>
                <a:latin typeface="Arial"/>
                <a:cs typeface="Arial"/>
              </a:rPr>
              <a:t>2</a:t>
            </a:r>
            <a:r>
              <a:rPr sz="2200" spc="129" dirty="0">
                <a:solidFill>
                  <a:srgbClr val="FF7F00"/>
                </a:solidFill>
                <a:latin typeface="Lucida Sans Unicode"/>
                <a:cs typeface="Lucida Sans Unicode"/>
              </a:rPr>
              <a:t>)</a:t>
            </a:r>
            <a:r>
              <a:rPr sz="3300" spc="1025" baseline="60606" dirty="0">
                <a:latin typeface="Arial"/>
                <a:cs typeface="Arial"/>
              </a:rPr>
              <a:t> </a:t>
            </a:r>
            <a:endParaRPr sz="3300" baseline="60606" dirty="0">
              <a:latin typeface="Arial"/>
              <a:cs typeface="Arial"/>
            </a:endParaRPr>
          </a:p>
          <a:p>
            <a:pPr>
              <a:spcBef>
                <a:spcPts val="59"/>
              </a:spcBef>
            </a:pPr>
            <a:endParaRPr sz="4400" dirty="0">
              <a:latin typeface="Times New Roman"/>
              <a:cs typeface="Times New Roman"/>
            </a:endParaRPr>
          </a:p>
          <a:p>
            <a:pPr marL="25179"/>
            <a:r>
              <a:rPr sz="2200" spc="-59" dirty="0">
                <a:latin typeface="Lucida Sans Unicode"/>
                <a:cs typeface="Lucida Sans Unicode"/>
              </a:rPr>
              <a:t>=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lang="en-US" sz="2200" spc="-79" dirty="0">
                <a:solidFill>
                  <a:srgbClr val="FF0000"/>
                </a:solidFill>
                <a:cs typeface="Lucida Sans Unicode"/>
              </a:rPr>
              <a:t>0</a:t>
            </a:r>
            <a:r>
              <a:rPr sz="2200" dirty="0" smtClean="0">
                <a:solidFill>
                  <a:srgbClr val="FF0000"/>
                </a:solidFill>
                <a:cs typeface="Meiryo"/>
              </a:rPr>
              <a:t>  </a:t>
            </a:r>
            <a:r>
              <a:rPr sz="2200" i="1" spc="-79" dirty="0" smtClean="0">
                <a:latin typeface="Meiryo"/>
                <a:cs typeface="Meiryo"/>
              </a:rPr>
              <a:t>∼</a:t>
            </a:r>
            <a:r>
              <a:rPr sz="2200" i="1" spc="-139" dirty="0" smtClean="0">
                <a:latin typeface="Meiryo"/>
                <a:cs typeface="Meiryo"/>
              </a:rPr>
              <a:t> </a:t>
            </a:r>
            <a:r>
              <a:rPr sz="2200" spc="129" dirty="0">
                <a:solidFill>
                  <a:srgbClr val="FF7F00"/>
                </a:solidFill>
                <a:latin typeface="Arial"/>
                <a:cs typeface="Arial"/>
              </a:rPr>
              <a:t>P</a:t>
            </a:r>
            <a:r>
              <a:rPr sz="2200" spc="129" dirty="0" smtClean="0">
                <a:solidFill>
                  <a:srgbClr val="FF7F00"/>
                </a:solidFill>
                <a:latin typeface="Lucida Sans Unicode"/>
                <a:cs typeface="Lucida Sans Unicode"/>
              </a:rPr>
              <a:t>(</a:t>
            </a:r>
            <a:r>
              <a:rPr lang="en-US" sz="2200" spc="198" dirty="0" smtClean="0">
                <a:solidFill>
                  <a:srgbClr val="FF7F00"/>
                </a:solidFill>
                <a:latin typeface="Arial"/>
                <a:cs typeface="Arial"/>
              </a:rPr>
              <a:t>+1</a:t>
            </a:r>
            <a:r>
              <a:rPr sz="2200" spc="-367" dirty="0" smtClean="0">
                <a:solidFill>
                  <a:srgbClr val="FF7F00"/>
                </a:solidFill>
                <a:latin typeface="Meiryo"/>
                <a:cs typeface="Meiryo"/>
              </a:rPr>
              <a:t>|</a:t>
            </a:r>
            <a:r>
              <a:rPr sz="2200" b="1" spc="-10" dirty="0" smtClean="0">
                <a:solidFill>
                  <a:srgbClr val="FF7F00"/>
                </a:solidFill>
                <a:latin typeface="Arial"/>
                <a:cs typeface="Arial"/>
              </a:rPr>
              <a:t>x</a:t>
            </a:r>
            <a:r>
              <a:rPr sz="2400" spc="-14" baseline="30000" dirty="0" smtClean="0">
                <a:solidFill>
                  <a:srgbClr val="FF7F00"/>
                </a:solidFill>
                <a:latin typeface="Arial"/>
                <a:cs typeface="Arial"/>
              </a:rPr>
              <a:t>N</a:t>
            </a:r>
            <a:r>
              <a:rPr sz="2400" spc="-341" baseline="-13888" dirty="0" smtClean="0">
                <a:solidFill>
                  <a:srgbClr val="FF7F00"/>
                </a:solidFill>
                <a:latin typeface="Arial"/>
                <a:cs typeface="Arial"/>
              </a:rPr>
              <a:t> </a:t>
            </a:r>
            <a:r>
              <a:rPr sz="2200" spc="129" dirty="0">
                <a:solidFill>
                  <a:srgbClr val="FF7F00"/>
                </a:solidFill>
                <a:latin typeface="Lucida Sans Unicode"/>
                <a:cs typeface="Lucida Sans Unicode"/>
              </a:rPr>
              <a:t>)</a:t>
            </a:r>
            <a:r>
              <a:rPr sz="3300" spc="1025" baseline="60606" dirty="0">
                <a:latin typeface="Arial"/>
                <a:cs typeface="Arial"/>
              </a:rPr>
              <a:t> </a:t>
            </a:r>
            <a:endParaRPr sz="3300" baseline="60606" dirty="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826340" y="3055127"/>
            <a:ext cx="12721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200" spc="-10" dirty="0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826340" y="3155416"/>
            <a:ext cx="12721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200" spc="-10" dirty="0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9649" y="4553030"/>
            <a:ext cx="5914631" cy="163585"/>
          </a:xfrm>
          <a:custGeom>
            <a:avLst/>
            <a:gdLst/>
            <a:ahLst/>
            <a:cxnLst/>
            <a:rect l="l" t="t" r="r" b="b"/>
            <a:pathLst>
              <a:path w="2981960" h="82550">
                <a:moveTo>
                  <a:pt x="2930837" y="0"/>
                </a:moveTo>
                <a:lnTo>
                  <a:pt x="41300" y="896"/>
                </a:lnTo>
                <a:lnTo>
                  <a:pt x="7786" y="23856"/>
                </a:lnTo>
                <a:lnTo>
                  <a:pt x="0" y="50800"/>
                </a:lnTo>
                <a:lnTo>
                  <a:pt x="0" y="82384"/>
                </a:lnTo>
                <a:lnTo>
                  <a:pt x="2981638" y="82384"/>
                </a:lnTo>
                <a:lnTo>
                  <a:pt x="2980741" y="41300"/>
                </a:lnTo>
                <a:lnTo>
                  <a:pt x="2957781" y="7786"/>
                </a:lnTo>
                <a:lnTo>
                  <a:pt x="2930837" y="0"/>
                </a:lnTo>
                <a:close/>
              </a:path>
            </a:pathLst>
          </a:custGeom>
          <a:solidFill>
            <a:srgbClr val="FFFC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0411" y="5282597"/>
            <a:ext cx="201521" cy="2013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77692" y="5257430"/>
            <a:ext cx="226645" cy="226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91171" y="5358099"/>
            <a:ext cx="5611708" cy="1258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003642" y="4653246"/>
            <a:ext cx="100693" cy="2013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003642" y="4753897"/>
            <a:ext cx="100693" cy="5286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9649" y="4641067"/>
            <a:ext cx="5914631" cy="742426"/>
          </a:xfrm>
          <a:custGeom>
            <a:avLst/>
            <a:gdLst/>
            <a:ahLst/>
            <a:cxnLst/>
            <a:rect l="l" t="t" r="r" b="b"/>
            <a:pathLst>
              <a:path w="2981960" h="374650">
                <a:moveTo>
                  <a:pt x="2981638" y="0"/>
                </a:moveTo>
                <a:lnTo>
                  <a:pt x="0" y="0"/>
                </a:lnTo>
                <a:lnTo>
                  <a:pt x="0" y="323735"/>
                </a:lnTo>
                <a:lnTo>
                  <a:pt x="16636" y="361249"/>
                </a:lnTo>
                <a:lnTo>
                  <a:pt x="2930837" y="374535"/>
                </a:lnTo>
                <a:lnTo>
                  <a:pt x="2945080" y="372490"/>
                </a:lnTo>
                <a:lnTo>
                  <a:pt x="2976201" y="346532"/>
                </a:lnTo>
                <a:lnTo>
                  <a:pt x="2981638" y="0"/>
                </a:lnTo>
                <a:close/>
              </a:path>
            </a:pathLst>
          </a:custGeom>
          <a:solidFill>
            <a:srgbClr val="FFFC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003642" y="4728731"/>
            <a:ext cx="0" cy="592682"/>
          </a:xfrm>
          <a:custGeom>
            <a:avLst/>
            <a:gdLst/>
            <a:ahLst/>
            <a:cxnLst/>
            <a:rect l="l" t="t" r="r" b="b"/>
            <a:pathLst>
              <a:path h="299085">
                <a:moveTo>
                  <a:pt x="0" y="298547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003642" y="4703562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003642" y="4678396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03642" y="4653229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611868" y="4656652"/>
            <a:ext cx="5341682" cy="697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41695" marR="10072" indent="-917775">
              <a:lnSpc>
                <a:spcPct val="102600"/>
              </a:lnSpc>
            </a:pPr>
            <a:r>
              <a:rPr sz="2200" spc="-20" dirty="0">
                <a:latin typeface="Arial"/>
                <a:cs typeface="Arial"/>
              </a:rPr>
              <a:t>same</a:t>
            </a:r>
            <a:r>
              <a:rPr sz="2200" spc="-10" dirty="0">
                <a:latin typeface="Arial"/>
                <a:cs typeface="Arial"/>
              </a:rPr>
              <a:t> data as hard bina</a:t>
            </a:r>
            <a:r>
              <a:rPr sz="2200" spc="50" dirty="0">
                <a:latin typeface="Arial"/>
                <a:cs typeface="Arial"/>
              </a:rPr>
              <a:t>r</a:t>
            </a:r>
            <a:r>
              <a:rPr sz="2200" spc="-10" dirty="0">
                <a:latin typeface="Arial"/>
                <a:cs typeface="Arial"/>
              </a:rPr>
              <a:t>y classification, dif</a:t>
            </a:r>
            <a:r>
              <a:rPr sz="2200" spc="-79" dirty="0">
                <a:latin typeface="Arial"/>
                <a:cs typeface="Arial"/>
              </a:rPr>
              <a:t>f</a:t>
            </a:r>
            <a:r>
              <a:rPr sz="2200" spc="-10" dirty="0">
                <a:latin typeface="Arial"/>
                <a:cs typeface="Arial"/>
              </a:rPr>
              <a:t>erent </a:t>
            </a:r>
            <a:r>
              <a:rPr sz="2200" b="1" spc="-10" dirty="0">
                <a:solidFill>
                  <a:srgbClr val="7F007F"/>
                </a:solidFill>
                <a:latin typeface="Arial"/>
                <a:cs typeface="Arial"/>
              </a:rPr>
              <a:t>ta</a:t>
            </a:r>
            <a:r>
              <a:rPr sz="2200" b="1" spc="-50" dirty="0">
                <a:solidFill>
                  <a:srgbClr val="7F007F"/>
                </a:solidFill>
                <a:latin typeface="Arial"/>
                <a:cs typeface="Arial"/>
              </a:rPr>
              <a:t>r</a:t>
            </a:r>
            <a:r>
              <a:rPr sz="2200" b="1" dirty="0">
                <a:solidFill>
                  <a:srgbClr val="7F007F"/>
                </a:solidFill>
                <a:latin typeface="Arial"/>
                <a:cs typeface="Arial"/>
              </a:rPr>
              <a:t>g</a:t>
            </a:r>
            <a:r>
              <a:rPr sz="2200" b="1" spc="-10" dirty="0">
                <a:solidFill>
                  <a:srgbClr val="7F007F"/>
                </a:solidFill>
                <a:latin typeface="Arial"/>
                <a:cs typeface="Arial"/>
              </a:rPr>
              <a:t>et function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08758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988274" y="346812"/>
            <a:ext cx="316387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800" spc="20" dirty="0">
                <a:solidFill>
                  <a:srgbClr val="516F5A"/>
                </a:solidFill>
                <a:latin typeface="Arial"/>
                <a:cs typeface="Arial"/>
              </a:rPr>
              <a:t>Logistic</a:t>
            </a:r>
            <a:r>
              <a:rPr sz="2800" spc="10" dirty="0">
                <a:solidFill>
                  <a:srgbClr val="516F5A"/>
                </a:solidFill>
                <a:latin typeface="Arial"/>
                <a:cs typeface="Arial"/>
              </a:rPr>
              <a:t> </a:t>
            </a:r>
            <a:r>
              <a:rPr sz="2800" spc="30" dirty="0">
                <a:solidFill>
                  <a:srgbClr val="516F5A"/>
                </a:solidFill>
                <a:latin typeface="Arial"/>
                <a:cs typeface="Arial"/>
              </a:rPr>
              <a:t>Hypothesis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55843" y="1069032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55843" y="1018698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55843" y="980947"/>
            <a:ext cx="0" cy="377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19050"/>
                </a:moveTo>
                <a:lnTo>
                  <a:pt x="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649" y="2398561"/>
            <a:ext cx="5914631" cy="163585"/>
          </a:xfrm>
          <a:custGeom>
            <a:avLst/>
            <a:gdLst/>
            <a:ahLst/>
            <a:cxnLst/>
            <a:rect l="l" t="t" r="r" b="b"/>
            <a:pathLst>
              <a:path w="2981960" h="82550">
                <a:moveTo>
                  <a:pt x="2930837" y="0"/>
                </a:moveTo>
                <a:lnTo>
                  <a:pt x="41300" y="896"/>
                </a:lnTo>
                <a:lnTo>
                  <a:pt x="7786" y="23856"/>
                </a:lnTo>
                <a:lnTo>
                  <a:pt x="0" y="50800"/>
                </a:lnTo>
                <a:lnTo>
                  <a:pt x="0" y="82384"/>
                </a:lnTo>
                <a:lnTo>
                  <a:pt x="2981638" y="82384"/>
                </a:lnTo>
                <a:lnTo>
                  <a:pt x="2980741" y="41300"/>
                </a:lnTo>
                <a:lnTo>
                  <a:pt x="2957781" y="7786"/>
                </a:lnTo>
                <a:lnTo>
                  <a:pt x="2930837" y="0"/>
                </a:lnTo>
                <a:close/>
              </a:path>
            </a:pathLst>
          </a:custGeom>
          <a:solidFill>
            <a:srgbClr val="E5F4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411" y="5299132"/>
            <a:ext cx="201521" cy="201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77692" y="5273965"/>
            <a:ext cx="226645" cy="226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1171" y="5374634"/>
            <a:ext cx="5611708" cy="125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03642" y="2498777"/>
            <a:ext cx="100693" cy="2013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03642" y="2599407"/>
            <a:ext cx="100693" cy="26997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649" y="2486578"/>
            <a:ext cx="5914631" cy="2914335"/>
          </a:xfrm>
          <a:custGeom>
            <a:avLst/>
            <a:gdLst/>
            <a:ahLst/>
            <a:cxnLst/>
            <a:rect l="l" t="t" r="r" b="b"/>
            <a:pathLst>
              <a:path w="2981960" h="1470660">
                <a:moveTo>
                  <a:pt x="2981638" y="0"/>
                </a:moveTo>
                <a:lnTo>
                  <a:pt x="0" y="0"/>
                </a:lnTo>
                <a:lnTo>
                  <a:pt x="0" y="1419297"/>
                </a:lnTo>
                <a:lnTo>
                  <a:pt x="16636" y="1456811"/>
                </a:lnTo>
                <a:lnTo>
                  <a:pt x="2930837" y="1470098"/>
                </a:lnTo>
                <a:lnTo>
                  <a:pt x="2945080" y="1468053"/>
                </a:lnTo>
                <a:lnTo>
                  <a:pt x="2976201" y="1442094"/>
                </a:lnTo>
                <a:lnTo>
                  <a:pt x="2981638" y="0"/>
                </a:lnTo>
                <a:close/>
              </a:path>
            </a:pathLst>
          </a:custGeom>
          <a:solidFill>
            <a:srgbClr val="E5F4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03642" y="2574240"/>
            <a:ext cx="0" cy="2763334"/>
          </a:xfrm>
          <a:custGeom>
            <a:avLst/>
            <a:gdLst/>
            <a:ahLst/>
            <a:cxnLst/>
            <a:rect l="l" t="t" r="r" b="b"/>
            <a:pathLst>
              <a:path h="1394460">
                <a:moveTo>
                  <a:pt x="0" y="139411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03642" y="2549073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699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03642" y="2523906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03642" y="2498740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60743" y="2505988"/>
            <a:ext cx="5450944" cy="1046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7041" marR="10072" indent="-261862">
              <a:lnSpc>
                <a:spcPct val="102600"/>
              </a:lnSpc>
              <a:buClr>
                <a:srgbClr val="00AB4E"/>
              </a:buClr>
              <a:buSzPct val="90909"/>
              <a:buFont typeface="Meiryo"/>
              <a:buChar char="•"/>
              <a:tabLst>
                <a:tab pos="288300" algn="l"/>
              </a:tabLst>
            </a:pPr>
            <a:r>
              <a:rPr sz="2200" spc="-89" dirty="0">
                <a:latin typeface="Arial"/>
                <a:cs typeface="Arial"/>
              </a:rPr>
              <a:t>F</a:t>
            </a:r>
            <a:r>
              <a:rPr sz="2200" spc="-10" dirty="0">
                <a:latin typeface="Arial"/>
                <a:cs typeface="Arial"/>
              </a:rPr>
              <a:t>or </a:t>
            </a:r>
            <a:r>
              <a:rPr sz="2200" b="1" spc="-10" dirty="0">
                <a:latin typeface="Arial"/>
                <a:cs typeface="Arial"/>
              </a:rPr>
              <a:t>x </a:t>
            </a:r>
            <a:r>
              <a:rPr sz="2200" spc="-59" dirty="0">
                <a:latin typeface="Lucida Sans Unicode"/>
                <a:cs typeface="Lucida Sans Unicode"/>
              </a:rPr>
              <a:t>=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spc="129" dirty="0" smtClean="0">
                <a:latin typeface="Lucida Sans Unicode"/>
                <a:cs typeface="Lucida Sans Unicode"/>
              </a:rPr>
              <a:t>(</a:t>
            </a:r>
            <a:r>
              <a:rPr sz="2200" i="1" spc="-404" dirty="0" smtClean="0">
                <a:latin typeface="Verdana"/>
                <a:cs typeface="Verdana"/>
              </a:rPr>
              <a:t> </a:t>
            </a:r>
            <a:r>
              <a:rPr sz="2200" i="1" spc="-10" dirty="0">
                <a:latin typeface="Arial"/>
                <a:cs typeface="Arial"/>
              </a:rPr>
              <a:t>x</a:t>
            </a:r>
            <a:r>
              <a:rPr sz="2400" spc="103" baseline="-13888" dirty="0">
                <a:latin typeface="Arial"/>
                <a:cs typeface="Arial"/>
              </a:rPr>
              <a:t>1</a:t>
            </a:r>
            <a:r>
              <a:rPr sz="2200" i="1" spc="-198" dirty="0">
                <a:latin typeface="Verdana"/>
                <a:cs typeface="Verdana"/>
              </a:rPr>
              <a:t>,</a:t>
            </a:r>
            <a:r>
              <a:rPr sz="2200" i="1" spc="-404" dirty="0">
                <a:latin typeface="Verdana"/>
                <a:cs typeface="Verdana"/>
              </a:rPr>
              <a:t> </a:t>
            </a:r>
            <a:r>
              <a:rPr sz="2200" i="1" spc="-10" dirty="0">
                <a:latin typeface="Arial"/>
                <a:cs typeface="Arial"/>
              </a:rPr>
              <a:t>x</a:t>
            </a:r>
            <a:r>
              <a:rPr sz="2400" spc="103" baseline="-13888" dirty="0">
                <a:latin typeface="Arial"/>
                <a:cs typeface="Arial"/>
              </a:rPr>
              <a:t>2</a:t>
            </a:r>
            <a:r>
              <a:rPr sz="2200" i="1" spc="-198" dirty="0">
                <a:latin typeface="Verdana"/>
                <a:cs typeface="Verdana"/>
              </a:rPr>
              <a:t>,</a:t>
            </a:r>
            <a:r>
              <a:rPr sz="2200" i="1" spc="-404" dirty="0">
                <a:latin typeface="Verdana"/>
                <a:cs typeface="Verdana"/>
              </a:rPr>
              <a:t> </a:t>
            </a:r>
            <a:r>
              <a:rPr sz="2200" i="1" spc="-169" dirty="0">
                <a:latin typeface="Meiryo"/>
                <a:cs typeface="Meiryo"/>
              </a:rPr>
              <a:t>·</a:t>
            </a:r>
            <a:r>
              <a:rPr sz="2200" i="1" spc="-387" dirty="0">
                <a:latin typeface="Meiryo"/>
                <a:cs typeface="Meiryo"/>
              </a:rPr>
              <a:t> </a:t>
            </a:r>
            <a:r>
              <a:rPr sz="2200" i="1" spc="-169" dirty="0">
                <a:latin typeface="Meiryo"/>
                <a:cs typeface="Meiryo"/>
              </a:rPr>
              <a:t>·</a:t>
            </a:r>
            <a:r>
              <a:rPr sz="2200" i="1" spc="-387" dirty="0">
                <a:latin typeface="Meiryo"/>
                <a:cs typeface="Meiryo"/>
              </a:rPr>
              <a:t> </a:t>
            </a:r>
            <a:r>
              <a:rPr sz="2200" i="1" spc="-169" dirty="0">
                <a:latin typeface="Meiryo"/>
                <a:cs typeface="Meiryo"/>
              </a:rPr>
              <a:t>·</a:t>
            </a:r>
            <a:r>
              <a:rPr sz="2200" i="1" spc="-20" dirty="0">
                <a:latin typeface="Meiryo"/>
                <a:cs typeface="Meiryo"/>
              </a:rPr>
              <a:t> </a:t>
            </a:r>
            <a:r>
              <a:rPr sz="2200" i="1" spc="-198" dirty="0">
                <a:latin typeface="Verdana"/>
                <a:cs typeface="Verdana"/>
              </a:rPr>
              <a:t>,</a:t>
            </a:r>
            <a:r>
              <a:rPr sz="2200" i="1" spc="-404" dirty="0">
                <a:latin typeface="Verdana"/>
                <a:cs typeface="Verdana"/>
              </a:rPr>
              <a:t> </a:t>
            </a:r>
            <a:r>
              <a:rPr sz="2200" i="1" spc="-10" dirty="0">
                <a:latin typeface="Arial"/>
                <a:cs typeface="Arial"/>
              </a:rPr>
              <a:t>x</a:t>
            </a:r>
            <a:r>
              <a:rPr sz="2400" i="1" spc="-14" baseline="-13888" dirty="0">
                <a:latin typeface="Arial"/>
                <a:cs typeface="Arial"/>
              </a:rPr>
              <a:t>d</a:t>
            </a:r>
            <a:r>
              <a:rPr sz="2400" i="1" spc="-297" baseline="-13888" dirty="0">
                <a:latin typeface="Arial"/>
                <a:cs typeface="Arial"/>
              </a:rPr>
              <a:t> </a:t>
            </a:r>
            <a:r>
              <a:rPr sz="2200" spc="129" dirty="0">
                <a:latin typeface="Lucida Sans Unicode"/>
                <a:cs typeface="Lucida Sans Unicode"/>
              </a:rPr>
              <a:t>)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Arial"/>
                <a:cs typeface="Arial"/>
              </a:rPr>
              <a:t>‘</a:t>
            </a:r>
            <a:r>
              <a:rPr sz="2200" spc="-79" dirty="0">
                <a:latin typeface="Arial"/>
                <a:cs typeface="Arial"/>
              </a:rPr>
              <a:t>f</a:t>
            </a:r>
            <a:r>
              <a:rPr sz="2200" spc="-10" dirty="0">
                <a:latin typeface="Arial"/>
                <a:cs typeface="Arial"/>
              </a:rPr>
              <a:t>eatures of </a:t>
            </a:r>
            <a:r>
              <a:rPr lang="en-US" sz="2200" spc="-10" dirty="0" smtClean="0">
                <a:latin typeface="Arial"/>
                <a:cs typeface="Arial"/>
              </a:rPr>
              <a:t>video</a:t>
            </a:r>
            <a:r>
              <a:rPr sz="2200" spc="-10" dirty="0" smtClean="0">
                <a:latin typeface="Arial"/>
                <a:cs typeface="Arial"/>
              </a:rPr>
              <a:t>’, </a:t>
            </a:r>
            <a:r>
              <a:rPr sz="2200" spc="-10" dirty="0">
                <a:latin typeface="Arial"/>
                <a:cs typeface="Arial"/>
              </a:rPr>
              <a:t>calculate a </a:t>
            </a:r>
            <a:r>
              <a:rPr sz="2200" spc="-50" dirty="0">
                <a:solidFill>
                  <a:srgbClr val="FF7F00"/>
                </a:solidFill>
                <a:latin typeface="Arial"/>
                <a:cs typeface="Arial"/>
              </a:rPr>
              <a:t>w</a:t>
            </a:r>
            <a:r>
              <a:rPr sz="2200" spc="-10" dirty="0">
                <a:solidFill>
                  <a:srgbClr val="FF7F00"/>
                </a:solidFill>
                <a:latin typeface="Arial"/>
                <a:cs typeface="Arial"/>
              </a:rPr>
              <a:t>eighted </a:t>
            </a:r>
            <a:r>
              <a:rPr sz="2200" spc="-10" dirty="0" smtClean="0">
                <a:latin typeface="Arial"/>
                <a:cs typeface="Arial"/>
              </a:rPr>
              <a:t>‘</a:t>
            </a:r>
            <a:r>
              <a:rPr lang="en-US" sz="2200" spc="10" dirty="0" smtClean="0">
                <a:latin typeface="Arial"/>
                <a:cs typeface="Arial"/>
              </a:rPr>
              <a:t>popular</a:t>
            </a:r>
            <a:r>
              <a:rPr sz="2200" spc="-10" dirty="0" smtClean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score’:</a:t>
            </a:r>
            <a:endParaRPr sz="2200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bject 30"/>
              <p:cNvSpPr txBox="1"/>
              <p:nvPr/>
            </p:nvSpPr>
            <p:spPr>
              <a:xfrm>
                <a:off x="1078302" y="3436291"/>
                <a:ext cx="3873260" cy="50783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200" i="1" spc="-10" dirty="0">
                    <a:solidFill>
                      <a:srgbClr val="7F007F"/>
                    </a:solidFill>
                    <a:latin typeface="Arial"/>
                    <a:cs typeface="Arial"/>
                  </a:rPr>
                  <a:t>z</a:t>
                </a:r>
                <a:r>
                  <a:rPr lang="ar-AE" sz="2200" i="1" spc="-10" dirty="0" smtClean="0">
                    <a:solidFill>
                      <a:schemeClr val="tx1"/>
                    </a:solidFill>
                    <a:latin typeface="Arial"/>
                    <a:cs typeface="Arial"/>
                  </a:rPr>
                  <a:t>=</a:t>
                </a:r>
                <a:r>
                  <a:rPr lang="en-US" sz="2200" i="1" spc="-10" dirty="0" smtClean="0">
                    <a:solidFill>
                      <a:schemeClr val="tx1"/>
                    </a:solidFill>
                    <a:latin typeface="Arial"/>
                    <a:cs typeface="Arial"/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ar-AE" altLang="zh-CN" sz="22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pc="-10" smtClean="0">
                            <a:solidFill>
                              <a:schemeClr val="tx1"/>
                            </a:solidFill>
                            <a:latin typeface="Cambria Math"/>
                            <a:cs typeface="Arial"/>
                          </a:rPr>
                          <m:t>𝑖</m:t>
                        </m:r>
                        <m:r>
                          <a:rPr lang="en-US" altLang="zh-CN" sz="2200" b="0" i="1" spc="-10" smtClean="0">
                            <a:solidFill>
                              <a:schemeClr val="tx1"/>
                            </a:solidFill>
                            <a:latin typeface="Cambria Math"/>
                            <a:cs typeface="Arial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altLang="zh-CN" sz="2200" b="0" i="1" spc="-10" smtClean="0">
                            <a:solidFill>
                              <a:schemeClr val="tx1"/>
                            </a:solidFill>
                            <a:latin typeface="Cambria Math"/>
                            <a:cs typeface="Arial"/>
                          </a:rPr>
                          <m:t>1</m:t>
                        </m:r>
                      </m:sub>
                      <m:sup>
                        <m:r>
                          <a:rPr lang="en-US" altLang="zh-CN" sz="2200" b="0" i="1" spc="-10" smtClean="0">
                            <a:solidFill>
                              <a:schemeClr val="tx1"/>
                            </a:solidFill>
                            <a:latin typeface="Cambria Math"/>
                            <a:cs typeface="Arial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ar-AE" altLang="zh-CN" sz="2200" i="1" spc="-1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US" altLang="zh-CN" sz="2200" b="0" i="1" spc="-10" smtClean="0">
                                <a:solidFill>
                                  <a:schemeClr val="accent2"/>
                                </a:solidFill>
                                <a:latin typeface="Cambria Math"/>
                                <a:cs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200" b="0" i="1" spc="-10" smtClean="0">
                                <a:solidFill>
                                  <a:schemeClr val="accent2"/>
                                </a:solidFill>
                                <a:latin typeface="Cambria Math"/>
                                <a:cs typeface="Arial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ar-AE" altLang="zh-CN" sz="2200" i="1" spc="-1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US" altLang="zh-CN" sz="2200" b="0" i="1" spc="-10" smtClean="0">
                                <a:solidFill>
                                  <a:schemeClr val="tx1"/>
                                </a:solidFill>
                                <a:latin typeface="Cambria Math"/>
                                <a:cs typeface="Arial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pc="-10" smtClean="0">
                                <a:solidFill>
                                  <a:schemeClr val="tx1"/>
                                </a:solidFill>
                                <a:latin typeface="Cambria Math"/>
                                <a:cs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b="0" i="1" spc="-10" smtClean="0">
                            <a:solidFill>
                              <a:schemeClr val="tx1"/>
                            </a:solidFill>
                            <a:latin typeface="Cambria Math"/>
                            <a:cs typeface="Arial"/>
                          </a:rPr>
                          <m:t>+</m:t>
                        </m:r>
                        <m:r>
                          <a:rPr lang="en-US" altLang="zh-CN" sz="2200" i="1" spc="-10">
                            <a:latin typeface="Cambria Math" panose="02040503050406030204" pitchFamily="18" charset="0"/>
                            <a:cs typeface="Arial"/>
                          </a:rPr>
                          <m:t>𝑏</m:t>
                        </m:r>
                      </m:e>
                    </m:nary>
                  </m:oMath>
                </a14:m>
                <a:r>
                  <a:rPr lang="ar-AE" sz="3300" spc="-371" baseline="53030" dirty="0" smtClean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endParaRPr lang="ar-AE" sz="16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30" name="object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302" y="3436291"/>
                <a:ext cx="3873260" cy="507831"/>
              </a:xfrm>
              <a:prstGeom prst="rect">
                <a:avLst/>
              </a:prstGeom>
              <a:blipFill>
                <a:blip r:embed="rId7"/>
                <a:stretch>
                  <a:fillRect t="-33735" b="-277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bject 32"/>
          <p:cNvSpPr/>
          <p:nvPr/>
        </p:nvSpPr>
        <p:spPr>
          <a:xfrm>
            <a:off x="1612969" y="5649996"/>
            <a:ext cx="5914631" cy="163585"/>
          </a:xfrm>
          <a:custGeom>
            <a:avLst/>
            <a:gdLst/>
            <a:ahLst/>
            <a:cxnLst/>
            <a:rect l="l" t="t" r="r" b="b"/>
            <a:pathLst>
              <a:path w="2981960" h="82550">
                <a:moveTo>
                  <a:pt x="2930837" y="0"/>
                </a:moveTo>
                <a:lnTo>
                  <a:pt x="41300" y="896"/>
                </a:lnTo>
                <a:lnTo>
                  <a:pt x="7786" y="23856"/>
                </a:lnTo>
                <a:lnTo>
                  <a:pt x="0" y="50800"/>
                </a:lnTo>
                <a:lnTo>
                  <a:pt x="0" y="82384"/>
                </a:lnTo>
                <a:lnTo>
                  <a:pt x="2981638" y="82384"/>
                </a:lnTo>
                <a:lnTo>
                  <a:pt x="2980741" y="41300"/>
                </a:lnTo>
                <a:lnTo>
                  <a:pt x="2957781" y="7786"/>
                </a:lnTo>
                <a:lnTo>
                  <a:pt x="2930837" y="0"/>
                </a:lnTo>
                <a:close/>
              </a:path>
            </a:pathLst>
          </a:custGeom>
          <a:solidFill>
            <a:srgbClr val="FFFC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13731" y="6086744"/>
            <a:ext cx="201521" cy="2013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401011" y="6061577"/>
            <a:ext cx="226620" cy="2265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14493" y="6162247"/>
            <a:ext cx="5611708" cy="125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26961" y="5750186"/>
            <a:ext cx="100669" cy="2013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26961" y="5850872"/>
            <a:ext cx="100669" cy="235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12969" y="5738041"/>
            <a:ext cx="5914631" cy="450487"/>
          </a:xfrm>
          <a:custGeom>
            <a:avLst/>
            <a:gdLst/>
            <a:ahLst/>
            <a:cxnLst/>
            <a:rect l="l" t="t" r="r" b="b"/>
            <a:pathLst>
              <a:path w="2981960" h="227330">
                <a:moveTo>
                  <a:pt x="2981638" y="0"/>
                </a:moveTo>
                <a:lnTo>
                  <a:pt x="0" y="0"/>
                </a:lnTo>
                <a:lnTo>
                  <a:pt x="0" y="175965"/>
                </a:lnTo>
                <a:lnTo>
                  <a:pt x="16636" y="213479"/>
                </a:lnTo>
                <a:lnTo>
                  <a:pt x="2930837" y="226766"/>
                </a:lnTo>
                <a:lnTo>
                  <a:pt x="2945080" y="224721"/>
                </a:lnTo>
                <a:lnTo>
                  <a:pt x="2976201" y="198762"/>
                </a:lnTo>
                <a:lnTo>
                  <a:pt x="2981638" y="0"/>
                </a:lnTo>
                <a:close/>
              </a:path>
            </a:pathLst>
          </a:custGeom>
          <a:solidFill>
            <a:srgbClr val="FFFCD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bject 39"/>
              <p:cNvSpPr txBox="1"/>
              <p:nvPr/>
            </p:nvSpPr>
            <p:spPr>
              <a:xfrm>
                <a:off x="244116" y="4109650"/>
                <a:ext cx="7109202" cy="203106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87041" marR="911481" indent="-261862">
                  <a:lnSpc>
                    <a:spcPct val="102600"/>
                  </a:lnSpc>
                  <a:buClr>
                    <a:srgbClr val="00AB4E"/>
                  </a:buClr>
                  <a:buSzPct val="90909"/>
                  <a:buFont typeface="Meiryo"/>
                  <a:buChar char="•"/>
                  <a:tabLst>
                    <a:tab pos="288300" algn="l"/>
                  </a:tabLst>
                </a:pPr>
                <a:r>
                  <a:rPr lang="en-US" sz="2200" spc="-10" dirty="0" smtClean="0">
                    <a:latin typeface="Arial"/>
                    <a:cs typeface="Arial"/>
                  </a:rPr>
                  <a:t>co</a:t>
                </a:r>
                <a:r>
                  <a:rPr lang="en-US" sz="2200" spc="-59" dirty="0">
                    <a:latin typeface="Arial"/>
                    <a:cs typeface="Arial"/>
                  </a:rPr>
                  <a:t>n</a:t>
                </a:r>
                <a:r>
                  <a:rPr lang="en-US" sz="2200" spc="-69" dirty="0">
                    <a:latin typeface="Arial"/>
                    <a:cs typeface="Arial"/>
                  </a:rPr>
                  <a:t>v</a:t>
                </a:r>
                <a:r>
                  <a:rPr lang="en-US" sz="2200" spc="-10" dirty="0">
                    <a:latin typeface="Arial"/>
                    <a:cs typeface="Arial"/>
                  </a:rPr>
                  <a:t>e</a:t>
                </a:r>
                <a:r>
                  <a:rPr lang="en-US" sz="2200" spc="59" dirty="0">
                    <a:latin typeface="Arial"/>
                    <a:cs typeface="Arial"/>
                  </a:rPr>
                  <a:t>r</a:t>
                </a:r>
                <a:r>
                  <a:rPr lang="en-US" sz="2200" spc="-10" dirty="0">
                    <a:latin typeface="Arial"/>
                    <a:cs typeface="Arial"/>
                  </a:rPr>
                  <a:t>t the </a:t>
                </a:r>
                <a:r>
                  <a:rPr lang="en-US" sz="2200" spc="-10" dirty="0">
                    <a:solidFill>
                      <a:srgbClr val="7F007F"/>
                    </a:solidFill>
                    <a:latin typeface="Arial"/>
                    <a:cs typeface="Arial"/>
                  </a:rPr>
                  <a:t>score </a:t>
                </a:r>
                <a:r>
                  <a:rPr lang="en-US" sz="2200" spc="-10" dirty="0">
                    <a:latin typeface="Arial"/>
                    <a:cs typeface="Arial"/>
                  </a:rPr>
                  <a:t>to </a:t>
                </a:r>
                <a:r>
                  <a:rPr lang="en-US" sz="2200" spc="-10" dirty="0">
                    <a:solidFill>
                      <a:srgbClr val="0000FF"/>
                    </a:solidFill>
                    <a:latin typeface="Arial"/>
                    <a:cs typeface="Arial"/>
                  </a:rPr>
                  <a:t>estimated probability </a:t>
                </a:r>
                <a:r>
                  <a:rPr lang="en-US" sz="2200" spc="-59" dirty="0">
                    <a:latin typeface="Arial"/>
                    <a:cs typeface="Arial"/>
                  </a:rPr>
                  <a:t>b</a:t>
                </a:r>
                <a:r>
                  <a:rPr lang="en-US" sz="2200" spc="-10" dirty="0">
                    <a:latin typeface="Arial"/>
                    <a:cs typeface="Arial"/>
                  </a:rPr>
                  <a:t>y </a:t>
                </a:r>
                <a:r>
                  <a:rPr lang="en-US" sz="2200" spc="-10" dirty="0" smtClean="0">
                    <a:latin typeface="Arial"/>
                    <a:cs typeface="Arial"/>
                  </a:rPr>
                  <a:t>sigmoid </a:t>
                </a:r>
                <a:r>
                  <a:rPr lang="en-US" sz="2200" spc="-10" dirty="0">
                    <a:latin typeface="Arial"/>
                    <a:cs typeface="Arial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sz="2200" i="1" spc="-10" smtClean="0">
                        <a:latin typeface="Cambria Math"/>
                        <a:ea typeface="Cambria Math"/>
                        <a:cs typeface="Arial"/>
                      </a:rPr>
                      <m:t>𝛿</m:t>
                    </m:r>
                  </m:oMath>
                </a14:m>
                <a:r>
                  <a:rPr lang="el-GR" sz="2200" spc="129" dirty="0" smtClean="0">
                    <a:latin typeface="Lucida Sans Unicode"/>
                    <a:cs typeface="Lucida Sans Unicode"/>
                  </a:rPr>
                  <a:t>(</a:t>
                </a:r>
                <a:r>
                  <a:rPr lang="en-US" sz="2200" i="1" spc="50" dirty="0">
                    <a:solidFill>
                      <a:srgbClr val="7F007F"/>
                    </a:solidFill>
                    <a:latin typeface="Arial"/>
                    <a:cs typeface="Arial"/>
                  </a:rPr>
                  <a:t>z</a:t>
                </a:r>
                <a:r>
                  <a:rPr lang="en-US" sz="2200" spc="129" dirty="0" smtClean="0">
                    <a:latin typeface="Lucida Sans Unicode"/>
                    <a:cs typeface="Lucida Sans Unicode"/>
                  </a:rPr>
                  <a:t>)</a:t>
                </a:r>
                <a:endParaRPr lang="en-US" sz="2200" dirty="0">
                  <a:latin typeface="Lucida Sans Unicode"/>
                  <a:cs typeface="Lucida Sans Unicode"/>
                </a:endParaRPr>
              </a:p>
              <a:p>
                <a:pPr marL="2035722">
                  <a:spcBef>
                    <a:spcPts val="1864"/>
                  </a:spcBef>
                </a:pPr>
                <a:endParaRPr lang="en-US" sz="2200" dirty="0">
                  <a:latin typeface="Times New Roman"/>
                  <a:cs typeface="Times New Roman"/>
                </a:endParaRPr>
              </a:p>
              <a:p>
                <a:pPr marL="2035722">
                  <a:spcBef>
                    <a:spcPts val="1864"/>
                  </a:spcBef>
                </a:pPr>
                <a:r>
                  <a:rPr lang="en-US" sz="2200" spc="-10" dirty="0" smtClean="0">
                    <a:cs typeface="Arial"/>
                  </a:rPr>
                  <a:t>logistic </a:t>
                </a:r>
                <a:r>
                  <a:rPr lang="en-US" sz="2200" spc="-79" dirty="0">
                    <a:cs typeface="Arial"/>
                  </a:rPr>
                  <a:t>h</a:t>
                </a:r>
                <a:r>
                  <a:rPr lang="en-US" sz="2200" spc="-10" dirty="0">
                    <a:cs typeface="Arial"/>
                  </a:rPr>
                  <a:t>ypothesis:</a:t>
                </a:r>
                <a:r>
                  <a:rPr lang="en-US" sz="2200" spc="129" dirty="0">
                    <a:cs typeface="Arial"/>
                  </a:rPr>
                  <a:t> </a:t>
                </a:r>
                <a:r>
                  <a:rPr lang="en-US" sz="2200" i="1" spc="10" dirty="0">
                    <a:solidFill>
                      <a:srgbClr val="FF7F00"/>
                    </a:solidFill>
                    <a:cs typeface="Arial"/>
                  </a:rPr>
                  <a:t>h</a:t>
                </a:r>
                <a:r>
                  <a:rPr lang="en-US" sz="2200" spc="129" dirty="0">
                    <a:cs typeface="Lucida Sans Unicode"/>
                  </a:rPr>
                  <a:t>(</a:t>
                </a:r>
                <a:r>
                  <a:rPr lang="en-US" sz="2200" b="1" spc="-10" dirty="0">
                    <a:cs typeface="Arial"/>
                  </a:rPr>
                  <a:t>x</a:t>
                </a:r>
                <a:r>
                  <a:rPr lang="en-US" sz="2200" spc="129" dirty="0">
                    <a:cs typeface="Lucida Sans Unicode"/>
                  </a:rPr>
                  <a:t>)</a:t>
                </a:r>
                <a:r>
                  <a:rPr lang="en-US" sz="2200" spc="-89" dirty="0">
                    <a:cs typeface="Lucida Sans Unicode"/>
                  </a:rPr>
                  <a:t> </a:t>
                </a:r>
                <a:r>
                  <a:rPr lang="en-US" sz="2200" spc="-59" dirty="0">
                    <a:cs typeface="Lucida Sans Unicode"/>
                  </a:rPr>
                  <a:t>=</a:t>
                </a:r>
                <a:r>
                  <a:rPr lang="en-US" sz="2200" spc="-89" dirty="0">
                    <a:cs typeface="Lucida Sans Unicode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pc="-89" smtClean="0">
                        <a:latin typeface="Cambria Math" panose="02040503050406030204" pitchFamily="18" charset="0"/>
                        <a:ea typeface="Cambria Math"/>
                        <a:cs typeface="Lucida Sans Unicode"/>
                      </a:rPr>
                      <m:t>𝛿</m:t>
                    </m:r>
                  </m:oMath>
                </a14:m>
                <a:r>
                  <a:rPr lang="en-US" sz="2200" spc="129" dirty="0" smtClean="0">
                    <a:cs typeface="Lucida Sans Unicode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ar-AE" altLang="zh-CN" sz="2200" i="1" spc="-1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zh-CN" altLang="en-US" sz="2200" i="1" spc="-1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  <m:r>
                          <a:rPr lang="en-US" altLang="zh-CN" sz="2200" i="1" spc="-10">
                            <a:latin typeface="Cambria Math" panose="02040503050406030204" pitchFamily="18" charset="0"/>
                            <a:cs typeface="Arial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altLang="zh-CN" sz="2200" i="1" spc="-1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  <m:sup>
                        <m:r>
                          <a:rPr lang="zh-CN" altLang="en-US" sz="2200" i="1" spc="-10">
                            <a:latin typeface="Cambria Math" panose="02040503050406030204" pitchFamily="18" charset="0"/>
                            <a:cs typeface="Arial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ar-AE" altLang="zh-CN" sz="2200" i="1" spc="-1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 spc="-1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200" i="1" spc="-1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ar-AE" altLang="zh-CN" sz="2200" i="1" spc="-1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 spc="-10"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200" i="1" spc="-10">
                                <a:latin typeface="Cambria Math" panose="02040503050406030204" pitchFamily="18" charset="0"/>
                                <a:cs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b="0" i="1" spc="-10" smtClean="0">
                            <a:latin typeface="Cambria Math" panose="02040503050406030204" pitchFamily="18" charset="0"/>
                            <a:cs typeface="Arial"/>
                          </a:rPr>
                          <m:t>+</m:t>
                        </m:r>
                        <m:r>
                          <a:rPr lang="en-US" altLang="zh-CN" sz="2200" b="0" i="1" spc="-10" smtClean="0">
                            <a:latin typeface="Cambria Math" panose="02040503050406030204" pitchFamily="18" charset="0"/>
                            <a:cs typeface="Arial"/>
                          </a:rPr>
                          <m:t>𝑑</m:t>
                        </m:r>
                        <m:r>
                          <a:rPr lang="en-US" altLang="zh-CN" sz="2200" b="0" i="1" spc="-10" smtClean="0">
                            <a:latin typeface="Cambria Math" panose="02040503050406030204" pitchFamily="18" charset="0"/>
                            <a:cs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ar-AE" altLang="zh-CN" sz="3300" spc="-371" baseline="53030" dirty="0"/>
                  <a:t> </a:t>
                </a:r>
                <a:endParaRPr lang="ar-AE" altLang="zh-CN" sz="1600" dirty="0"/>
              </a:p>
            </p:txBody>
          </p:sp>
        </mc:Choice>
        <mc:Fallback xmlns="">
          <p:sp>
            <p:nvSpPr>
              <p:cNvPr id="39" name="object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16" y="4109650"/>
                <a:ext cx="7109202" cy="2031069"/>
              </a:xfrm>
              <a:prstGeom prst="rect">
                <a:avLst/>
              </a:prstGeom>
              <a:blipFill>
                <a:blip r:embed="rId17"/>
                <a:stretch>
                  <a:fillRect l="-1458" t="-4805" r="-172" b="-63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bject 44"/>
          <p:cNvSpPr/>
          <p:nvPr/>
        </p:nvSpPr>
        <p:spPr>
          <a:xfrm>
            <a:off x="7526961" y="5825705"/>
            <a:ext cx="0" cy="299487"/>
          </a:xfrm>
          <a:custGeom>
            <a:avLst/>
            <a:gdLst/>
            <a:ahLst/>
            <a:cxnLst/>
            <a:rect l="l" t="t" r="r" b="b"/>
            <a:pathLst>
              <a:path h="151130">
                <a:moveTo>
                  <a:pt x="0" y="150778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26961" y="5800538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26961" y="5775371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526961" y="5750202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22" name="Picture 2" descr="https://gimg2.baidu.com/image_search/src=http%3A%2F%2F5b0988e595225.cdn.sohucs.com%2Fimages%2F20180822%2Fdf119511a1064ed5811481d44db9400c.png&amp;refer=http%3A%2F%2F5b0988e595225.cdn.sohucs.com&amp;app=2002&amp;size=f9999,10000&amp;q=a80&amp;n=0&amp;g=0n&amp;fmt=auto?sec=1670253965&amp;t=5918f53889e0c3842ff3dd476b1f908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098" y="2801814"/>
            <a:ext cx="2920312" cy="208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表格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439212"/>
                  </p:ext>
                </p:extLst>
              </p:nvPr>
            </p:nvGraphicFramePr>
            <p:xfrm>
              <a:off x="2286002" y="884822"/>
              <a:ext cx="4605249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35083">
                      <a:extLst>
                        <a:ext uri="{9D8B030D-6E8A-4147-A177-3AD203B41FA5}">
                          <a16:colId xmlns:a16="http://schemas.microsoft.com/office/drawing/2014/main" xmlns="" val="2984948856"/>
                        </a:ext>
                      </a:extLst>
                    </a:gridCol>
                    <a:gridCol w="1535083">
                      <a:extLst>
                        <a:ext uri="{9D8B030D-6E8A-4147-A177-3AD203B41FA5}">
                          <a16:colId xmlns:a16="http://schemas.microsoft.com/office/drawing/2014/main" xmlns="" val="1098002023"/>
                        </a:ext>
                      </a:extLst>
                    </a:gridCol>
                    <a:gridCol w="1535083">
                      <a:extLst>
                        <a:ext uri="{9D8B030D-6E8A-4147-A177-3AD203B41FA5}">
                          <a16:colId xmlns:a16="http://schemas.microsoft.com/office/drawing/2014/main" xmlns="" val="33755197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dirty="0" smtClean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lang="en-US" sz="1600" kern="1200" dirty="0" smtClean="0">
                              <a:solidFill>
                                <a:schemeClr val="tx1"/>
                              </a:solidFill>
                              <a:latin typeface="Arial"/>
                              <a:ea typeface="+mn-ea"/>
                              <a:cs typeface="Arial"/>
                            </a:rPr>
                            <a:t>views</a:t>
                          </a:r>
                          <a:endParaRPr sz="1600" kern="1200" dirty="0">
                            <a:solidFill>
                              <a:schemeClr val="tx1"/>
                            </a:solidFill>
                            <a:latin typeface="Arial"/>
                            <a:ea typeface="+mn-ea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75565" algn="l">
                            <a:lnSpc>
                              <a:spcPct val="100000"/>
                            </a:lnSpc>
                          </a:pPr>
                          <a:r>
                            <a:rPr lang="en-US" sz="1600" dirty="0" smtClean="0">
                              <a:latin typeface="Arial"/>
                              <a:cs typeface="Arial"/>
                            </a:rPr>
                            <a:t>1100</a:t>
                          </a:r>
                          <a:endParaRPr sz="16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xmlns="" val="24479728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 smtClean="0">
                              <a:solidFill>
                                <a:schemeClr val="tx1"/>
                              </a:solidFill>
                              <a:latin typeface="Arial"/>
                              <a:ea typeface="+mn-ea"/>
                              <a:cs typeface="Arial"/>
                            </a:rPr>
                            <a:t> type</a:t>
                          </a:r>
                          <a:endParaRPr sz="1600" kern="1200" dirty="0">
                            <a:solidFill>
                              <a:schemeClr val="tx1"/>
                            </a:solidFill>
                            <a:latin typeface="Arial"/>
                            <a:ea typeface="+mn-ea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 smtClean="0">
                              <a:solidFill>
                                <a:schemeClr val="tx1"/>
                              </a:solidFill>
                              <a:latin typeface="Arial"/>
                              <a:ea typeface="+mn-ea"/>
                              <a:cs typeface="Arial"/>
                            </a:rPr>
                            <a:t> living</a:t>
                          </a:r>
                          <a:endParaRPr sz="1600" kern="1200" dirty="0">
                            <a:solidFill>
                              <a:schemeClr val="tx1"/>
                            </a:solidFill>
                            <a:latin typeface="Arial"/>
                            <a:ea typeface="+mn-ea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xmlns="" val="5478377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 smtClean="0">
                              <a:solidFill>
                                <a:schemeClr val="tx1"/>
                              </a:solidFill>
                              <a:latin typeface="Arial"/>
                              <a:ea typeface="+mn-ea"/>
                              <a:cs typeface="Arial"/>
                            </a:rPr>
                            <a:t> dates</a:t>
                          </a:r>
                          <a:endParaRPr sz="1600" kern="1200" dirty="0">
                            <a:solidFill>
                              <a:schemeClr val="tx1"/>
                            </a:solidFill>
                            <a:latin typeface="Arial"/>
                            <a:ea typeface="+mn-ea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 smtClean="0">
                              <a:solidFill>
                                <a:schemeClr val="tx1"/>
                              </a:solidFill>
                              <a:latin typeface="Arial"/>
                              <a:ea typeface="+mn-ea"/>
                              <a:cs typeface="Arial"/>
                            </a:rPr>
                            <a:t> 52</a:t>
                          </a:r>
                          <a:endParaRPr sz="1600" kern="1200" dirty="0">
                            <a:solidFill>
                              <a:schemeClr val="tx1"/>
                            </a:solidFill>
                            <a:latin typeface="Arial"/>
                            <a:ea typeface="+mn-ea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xmlns="" val="4021099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75565" algn="l">
                            <a:lnSpc>
                              <a:spcPct val="100000"/>
                            </a:lnSpc>
                          </a:pPr>
                          <a:r>
                            <a:rPr lang="en-US" sz="1600" dirty="0" smtClean="0">
                              <a:latin typeface="Arial"/>
                              <a:cs typeface="Arial"/>
                            </a:rPr>
                            <a:t>bullet  screen</a:t>
                          </a:r>
                          <a:endParaRPr sz="16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dirty="0" smtClean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600" dirty="0" smtClean="0">
                              <a:latin typeface="Arial"/>
                              <a:cs typeface="Arial"/>
                            </a:rPr>
                            <a:t>240</a:t>
                          </a:r>
                          <a:endParaRPr sz="16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xmlns="" val="15090128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表格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439212"/>
                  </p:ext>
                </p:extLst>
              </p:nvPr>
            </p:nvGraphicFramePr>
            <p:xfrm>
              <a:off x="2286002" y="884822"/>
              <a:ext cx="4605249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35083">
                      <a:extLst>
                        <a:ext uri="{9D8B030D-6E8A-4147-A177-3AD203B41FA5}">
                          <a16:colId xmlns:a16="http://schemas.microsoft.com/office/drawing/2014/main" val="2984948856"/>
                        </a:ext>
                      </a:extLst>
                    </a:gridCol>
                    <a:gridCol w="1535083">
                      <a:extLst>
                        <a:ext uri="{9D8B030D-6E8A-4147-A177-3AD203B41FA5}">
                          <a16:colId xmlns:a16="http://schemas.microsoft.com/office/drawing/2014/main" val="1098002023"/>
                        </a:ext>
                      </a:extLst>
                    </a:gridCol>
                    <a:gridCol w="1535083">
                      <a:extLst>
                        <a:ext uri="{9D8B030D-6E8A-4147-A177-3AD203B41FA5}">
                          <a16:colId xmlns:a16="http://schemas.microsoft.com/office/drawing/2014/main" val="33755197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794" t="-16393" r="-200794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dirty="0" smtClean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lang="en-US" sz="1600" kern="1200" dirty="0" smtClean="0">
                              <a:solidFill>
                                <a:schemeClr val="tx1"/>
                              </a:solidFill>
                              <a:latin typeface="Arial"/>
                              <a:ea typeface="+mn-ea"/>
                              <a:cs typeface="Arial"/>
                            </a:rPr>
                            <a:t>views</a:t>
                          </a:r>
                          <a:endParaRPr sz="1600" kern="1200" dirty="0">
                            <a:solidFill>
                              <a:schemeClr val="tx1"/>
                            </a:solidFill>
                            <a:latin typeface="Arial"/>
                            <a:ea typeface="+mn-ea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75565" algn="l">
                            <a:lnSpc>
                              <a:spcPct val="100000"/>
                            </a:lnSpc>
                          </a:pPr>
                          <a:r>
                            <a:rPr lang="en-US" sz="1600" dirty="0" smtClean="0">
                              <a:latin typeface="Arial"/>
                              <a:cs typeface="Arial"/>
                            </a:rPr>
                            <a:t>1100</a:t>
                          </a:r>
                          <a:endParaRPr sz="16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24479728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794" t="-116393" r="-200794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 smtClean="0">
                              <a:solidFill>
                                <a:schemeClr val="tx1"/>
                              </a:solidFill>
                              <a:latin typeface="Arial"/>
                              <a:ea typeface="+mn-ea"/>
                              <a:cs typeface="Arial"/>
                            </a:rPr>
                            <a:t> type</a:t>
                          </a:r>
                          <a:endParaRPr sz="1600" kern="1200" dirty="0">
                            <a:solidFill>
                              <a:schemeClr val="tx1"/>
                            </a:solidFill>
                            <a:latin typeface="Arial"/>
                            <a:ea typeface="+mn-ea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 smtClean="0">
                              <a:solidFill>
                                <a:schemeClr val="tx1"/>
                              </a:solidFill>
                              <a:latin typeface="Arial"/>
                              <a:ea typeface="+mn-ea"/>
                              <a:cs typeface="Arial"/>
                            </a:rPr>
                            <a:t> living</a:t>
                          </a:r>
                          <a:endParaRPr sz="1600" kern="1200" dirty="0">
                            <a:solidFill>
                              <a:schemeClr val="tx1"/>
                            </a:solidFill>
                            <a:latin typeface="Arial"/>
                            <a:ea typeface="+mn-ea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5478377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794" t="-216393" r="-20079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 smtClean="0">
                              <a:solidFill>
                                <a:schemeClr val="tx1"/>
                              </a:solidFill>
                              <a:latin typeface="Arial"/>
                              <a:ea typeface="+mn-ea"/>
                              <a:cs typeface="Arial"/>
                            </a:rPr>
                            <a:t> dates</a:t>
                          </a:r>
                          <a:endParaRPr sz="1600" kern="1200" dirty="0">
                            <a:solidFill>
                              <a:schemeClr val="tx1"/>
                            </a:solidFill>
                            <a:latin typeface="Arial"/>
                            <a:ea typeface="+mn-ea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1600" kern="1200" dirty="0" smtClean="0">
                              <a:solidFill>
                                <a:schemeClr val="tx1"/>
                              </a:solidFill>
                              <a:latin typeface="Arial"/>
                              <a:ea typeface="+mn-ea"/>
                              <a:cs typeface="Arial"/>
                            </a:rPr>
                            <a:t> 52</a:t>
                          </a:r>
                          <a:endParaRPr sz="1600" kern="1200" dirty="0">
                            <a:solidFill>
                              <a:schemeClr val="tx1"/>
                            </a:solidFill>
                            <a:latin typeface="Arial"/>
                            <a:ea typeface="+mn-ea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4021099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794" t="-316393" r="-200794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75565" algn="l">
                            <a:lnSpc>
                              <a:spcPct val="100000"/>
                            </a:lnSpc>
                          </a:pPr>
                          <a:r>
                            <a:rPr lang="en-US" sz="1600" dirty="0" smtClean="0">
                              <a:latin typeface="Arial"/>
                              <a:cs typeface="Arial"/>
                            </a:rPr>
                            <a:t>bullet  screen</a:t>
                          </a:r>
                          <a:endParaRPr sz="16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dirty="0" smtClean="0"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sz="1600" dirty="0" smtClean="0">
                              <a:latin typeface="Arial"/>
                              <a:cs typeface="Arial"/>
                            </a:rPr>
                            <a:t>240</a:t>
                          </a:r>
                          <a:endParaRPr sz="16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150901287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7685794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74037" y="781233"/>
            <a:ext cx="8792598" cy="163585"/>
          </a:xfrm>
          <a:custGeom>
            <a:avLst/>
            <a:gdLst/>
            <a:ahLst/>
            <a:cxnLst/>
            <a:rect l="l" t="t" r="r" b="b"/>
            <a:pathLst>
              <a:path w="4432935" h="82550">
                <a:moveTo>
                  <a:pt x="4381765" y="0"/>
                </a:moveTo>
                <a:lnTo>
                  <a:pt x="41300" y="896"/>
                </a:lnTo>
                <a:lnTo>
                  <a:pt x="7786" y="23856"/>
                </a:lnTo>
                <a:lnTo>
                  <a:pt x="0" y="50800"/>
                </a:lnTo>
                <a:lnTo>
                  <a:pt x="0" y="82384"/>
                </a:lnTo>
                <a:lnTo>
                  <a:pt x="4432566" y="82384"/>
                </a:lnTo>
                <a:lnTo>
                  <a:pt x="4431669" y="41299"/>
                </a:lnTo>
                <a:lnTo>
                  <a:pt x="4408709" y="7786"/>
                </a:lnTo>
                <a:lnTo>
                  <a:pt x="4381765" y="0"/>
                </a:lnTo>
                <a:close/>
              </a:path>
            </a:pathLst>
          </a:custGeom>
          <a:solidFill>
            <a:srgbClr val="FFFC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799" y="2180314"/>
            <a:ext cx="201519" cy="201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39952" y="2155147"/>
            <a:ext cx="226612" cy="226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5559" y="2255818"/>
            <a:ext cx="8489581" cy="125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65905" y="881446"/>
            <a:ext cx="100659" cy="2013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65905" y="982103"/>
            <a:ext cx="100659" cy="11982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037" y="869273"/>
            <a:ext cx="8792598" cy="1411867"/>
          </a:xfrm>
          <a:custGeom>
            <a:avLst/>
            <a:gdLst/>
            <a:ahLst/>
            <a:cxnLst/>
            <a:rect l="l" t="t" r="r" b="b"/>
            <a:pathLst>
              <a:path w="4432935" h="712469">
                <a:moveTo>
                  <a:pt x="4432566" y="0"/>
                </a:moveTo>
                <a:lnTo>
                  <a:pt x="0" y="0"/>
                </a:lnTo>
                <a:lnTo>
                  <a:pt x="0" y="661590"/>
                </a:lnTo>
                <a:lnTo>
                  <a:pt x="16636" y="699104"/>
                </a:lnTo>
                <a:lnTo>
                  <a:pt x="4381765" y="712390"/>
                </a:lnTo>
                <a:lnTo>
                  <a:pt x="4396008" y="710345"/>
                </a:lnTo>
                <a:lnTo>
                  <a:pt x="4427129" y="684387"/>
                </a:lnTo>
                <a:lnTo>
                  <a:pt x="4432566" y="0"/>
                </a:lnTo>
                <a:close/>
              </a:path>
            </a:pathLst>
          </a:custGeom>
          <a:solidFill>
            <a:srgbClr val="FFFC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65904" y="956936"/>
            <a:ext cx="0" cy="1262124"/>
          </a:xfrm>
          <a:custGeom>
            <a:avLst/>
            <a:gdLst/>
            <a:ahLst/>
            <a:cxnLst/>
            <a:rect l="l" t="t" r="r" b="b"/>
            <a:pathLst>
              <a:path h="636905">
                <a:moveTo>
                  <a:pt x="0" y="636402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65904" y="931768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699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65904" y="906602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699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65904" y="881435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65904" y="843684"/>
            <a:ext cx="0" cy="37750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19050"/>
                </a:moveTo>
                <a:lnTo>
                  <a:pt x="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63273" y="346812"/>
            <a:ext cx="3241061" cy="951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lang="en-US" sz="2800" spc="20" dirty="0" smtClean="0">
                <a:solidFill>
                  <a:srgbClr val="516F5A"/>
                </a:solidFill>
                <a:latin typeface="Arial"/>
                <a:cs typeface="Arial"/>
              </a:rPr>
              <a:t>Sigmoid</a:t>
            </a:r>
            <a:r>
              <a:rPr sz="2800" spc="10" dirty="0" smtClean="0">
                <a:solidFill>
                  <a:srgbClr val="516F5A"/>
                </a:solidFill>
                <a:latin typeface="Arial"/>
                <a:cs typeface="Arial"/>
              </a:rPr>
              <a:t> </a:t>
            </a:r>
            <a:r>
              <a:rPr sz="2800" spc="30" dirty="0">
                <a:solidFill>
                  <a:srgbClr val="516F5A"/>
                </a:solidFill>
                <a:latin typeface="Arial"/>
                <a:cs typeface="Arial"/>
              </a:rPr>
              <a:t>Function</a:t>
            </a:r>
            <a:endParaRPr sz="2800" dirty="0">
              <a:latin typeface="Arial"/>
              <a:cs typeface="Arial"/>
            </a:endParaRPr>
          </a:p>
          <a:p>
            <a:pPr>
              <a:spcBef>
                <a:spcPts val="99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308443"/>
            <a:endParaRPr sz="1100" dirty="0">
              <a:latin typeface="Euclid"/>
              <a:cs typeface="Euclid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4037" y="2506805"/>
            <a:ext cx="8792598" cy="163585"/>
          </a:xfrm>
          <a:custGeom>
            <a:avLst/>
            <a:gdLst/>
            <a:ahLst/>
            <a:cxnLst/>
            <a:rect l="l" t="t" r="r" b="b"/>
            <a:pathLst>
              <a:path w="4432935" h="82550">
                <a:moveTo>
                  <a:pt x="4381765" y="0"/>
                </a:moveTo>
                <a:lnTo>
                  <a:pt x="41300" y="896"/>
                </a:lnTo>
                <a:lnTo>
                  <a:pt x="7786" y="23856"/>
                </a:lnTo>
                <a:lnTo>
                  <a:pt x="0" y="50800"/>
                </a:lnTo>
                <a:lnTo>
                  <a:pt x="0" y="82384"/>
                </a:lnTo>
                <a:lnTo>
                  <a:pt x="4432566" y="82384"/>
                </a:lnTo>
                <a:lnTo>
                  <a:pt x="4431669" y="41299"/>
                </a:lnTo>
                <a:lnTo>
                  <a:pt x="4408709" y="7786"/>
                </a:lnTo>
                <a:lnTo>
                  <a:pt x="4381765" y="0"/>
                </a:lnTo>
                <a:close/>
              </a:path>
            </a:pathLst>
          </a:custGeom>
          <a:solidFill>
            <a:srgbClr val="E5F4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4798" y="4470334"/>
            <a:ext cx="201521" cy="201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39952" y="4445165"/>
            <a:ext cx="226612" cy="226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5559" y="4545836"/>
            <a:ext cx="8489581" cy="125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65905" y="2607021"/>
            <a:ext cx="100659" cy="2013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65905" y="2707665"/>
            <a:ext cx="100659" cy="17626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4037" y="2594837"/>
            <a:ext cx="8792598" cy="1976866"/>
          </a:xfrm>
          <a:custGeom>
            <a:avLst/>
            <a:gdLst/>
            <a:ahLst/>
            <a:cxnLst/>
            <a:rect l="l" t="t" r="r" b="b"/>
            <a:pathLst>
              <a:path w="4432935" h="997585">
                <a:moveTo>
                  <a:pt x="4432566" y="0"/>
                </a:moveTo>
                <a:lnTo>
                  <a:pt x="0" y="0"/>
                </a:lnTo>
                <a:lnTo>
                  <a:pt x="0" y="946431"/>
                </a:lnTo>
                <a:lnTo>
                  <a:pt x="16636" y="983945"/>
                </a:lnTo>
                <a:lnTo>
                  <a:pt x="4381765" y="997231"/>
                </a:lnTo>
                <a:lnTo>
                  <a:pt x="4396008" y="995186"/>
                </a:lnTo>
                <a:lnTo>
                  <a:pt x="4427129" y="969228"/>
                </a:lnTo>
                <a:lnTo>
                  <a:pt x="4432566" y="0"/>
                </a:lnTo>
                <a:close/>
              </a:path>
            </a:pathLst>
          </a:custGeom>
          <a:solidFill>
            <a:srgbClr val="E5F4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65904" y="2682499"/>
            <a:ext cx="0" cy="1825864"/>
          </a:xfrm>
          <a:custGeom>
            <a:avLst/>
            <a:gdLst/>
            <a:ahLst/>
            <a:cxnLst/>
            <a:rect l="l" t="t" r="r" b="b"/>
            <a:pathLst>
              <a:path h="921385">
                <a:moveTo>
                  <a:pt x="0" y="92124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65904" y="2657331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65904" y="2632164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65904" y="2606997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31"/>
              <p:cNvSpPr txBox="1"/>
              <p:nvPr/>
            </p:nvSpPr>
            <p:spPr>
              <a:xfrm>
                <a:off x="249609" y="2659502"/>
                <a:ext cx="1484955" cy="33855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5179"/>
                <a14:m>
                  <m:oMath xmlns:m="http://schemas.openxmlformats.org/officeDocument/2006/math">
                    <m:r>
                      <a:rPr lang="en-US" altLang="zh-CN" sz="2200" i="1" spc="-89">
                        <a:latin typeface="Cambria Math"/>
                        <a:ea typeface="Cambria Math"/>
                        <a:cs typeface="Lucida Sans Unicode"/>
                      </a:rPr>
                      <m:t>𝛿</m:t>
                    </m:r>
                  </m:oMath>
                </a14:m>
                <a:r>
                  <a:rPr sz="2200" spc="129" dirty="0" smtClean="0">
                    <a:latin typeface="Lucida Sans Unicode"/>
                    <a:cs typeface="Lucida Sans Unicode"/>
                  </a:rPr>
                  <a:t>(</a:t>
                </a:r>
                <a:r>
                  <a:rPr sz="2200" i="1" spc="-50" dirty="0">
                    <a:solidFill>
                      <a:srgbClr val="7F007F"/>
                    </a:solidFill>
                    <a:latin typeface="Meiryo"/>
                    <a:cs typeface="Meiryo"/>
                  </a:rPr>
                  <a:t>−∞</a:t>
                </a:r>
                <a:r>
                  <a:rPr sz="2200" spc="129" dirty="0">
                    <a:latin typeface="Lucida Sans Unicode"/>
                    <a:cs typeface="Lucida Sans Unicode"/>
                  </a:rPr>
                  <a:t>)</a:t>
                </a:r>
                <a:r>
                  <a:rPr sz="2200" spc="-89" dirty="0">
                    <a:latin typeface="Lucida Sans Unicode"/>
                    <a:cs typeface="Lucida Sans Unicode"/>
                  </a:rPr>
                  <a:t> </a:t>
                </a:r>
                <a:r>
                  <a:rPr sz="2200" spc="-59" dirty="0">
                    <a:latin typeface="Lucida Sans Unicode"/>
                    <a:cs typeface="Lucida Sans Unicode"/>
                  </a:rPr>
                  <a:t>=</a:t>
                </a:r>
                <a:r>
                  <a:rPr sz="2200" spc="-89" dirty="0">
                    <a:latin typeface="Lucida Sans Unicode"/>
                    <a:cs typeface="Lucida Sans Unicode"/>
                  </a:rPr>
                  <a:t> </a:t>
                </a:r>
                <a:r>
                  <a:rPr sz="2200" spc="-10" dirty="0">
                    <a:latin typeface="Arial"/>
                    <a:cs typeface="Arial"/>
                  </a:rPr>
                  <a:t>0;</a:t>
                </a:r>
                <a:endParaRPr sz="22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31" name="object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9" y="2659502"/>
                <a:ext cx="1484955" cy="338554"/>
              </a:xfrm>
              <a:prstGeom prst="rect">
                <a:avLst/>
              </a:prstGeom>
              <a:blipFill rotWithShape="1">
                <a:blip r:embed="rId10"/>
                <a:stretch>
                  <a:fillRect l="-5328" t="-30357" r="-11475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bject 32"/>
              <p:cNvSpPr txBox="1"/>
              <p:nvPr/>
            </p:nvSpPr>
            <p:spPr>
              <a:xfrm>
                <a:off x="4092682" y="2608347"/>
                <a:ext cx="1168820" cy="33855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5179"/>
                <a14:m>
                  <m:oMath xmlns:m="http://schemas.openxmlformats.org/officeDocument/2006/math">
                    <m:r>
                      <a:rPr lang="en-US" altLang="zh-CN" sz="2200" i="1" spc="-89">
                        <a:latin typeface="Cambria Math"/>
                        <a:ea typeface="Cambria Math"/>
                        <a:cs typeface="Lucida Sans Unicode"/>
                      </a:rPr>
                      <m:t>𝛿</m:t>
                    </m:r>
                  </m:oMath>
                </a14:m>
                <a:r>
                  <a:rPr sz="2200" spc="129" dirty="0" smtClean="0">
                    <a:latin typeface="Lucida Sans Unicode"/>
                    <a:cs typeface="Lucida Sans Unicode"/>
                  </a:rPr>
                  <a:t>(</a:t>
                </a:r>
                <a:r>
                  <a:rPr sz="2200" spc="-10" dirty="0">
                    <a:solidFill>
                      <a:srgbClr val="7F007F"/>
                    </a:solidFill>
                    <a:latin typeface="Arial"/>
                    <a:cs typeface="Arial"/>
                  </a:rPr>
                  <a:t>0</a:t>
                </a:r>
                <a:r>
                  <a:rPr sz="2200" spc="129" dirty="0">
                    <a:latin typeface="Lucida Sans Unicode"/>
                    <a:cs typeface="Lucida Sans Unicode"/>
                  </a:rPr>
                  <a:t>)</a:t>
                </a:r>
                <a:r>
                  <a:rPr sz="2200" spc="-89" dirty="0">
                    <a:latin typeface="Lucida Sans Unicode"/>
                    <a:cs typeface="Lucida Sans Unicode"/>
                  </a:rPr>
                  <a:t> </a:t>
                </a:r>
                <a:r>
                  <a:rPr sz="2200" spc="-59" dirty="0">
                    <a:latin typeface="Lucida Sans Unicode"/>
                    <a:cs typeface="Lucida Sans Unicode"/>
                  </a:rPr>
                  <a:t>=</a:t>
                </a:r>
                <a:r>
                  <a:rPr sz="2200" spc="149" dirty="0">
                    <a:latin typeface="Lucida Sans Unicode"/>
                    <a:cs typeface="Lucida Sans Unicode"/>
                  </a:rPr>
                  <a:t> </a:t>
                </a:r>
                <a:r>
                  <a:rPr sz="2400" u="sng" spc="-14" baseline="31250" dirty="0">
                    <a:latin typeface="Arial"/>
                    <a:cs typeface="Arial"/>
                  </a:rPr>
                  <a:t>1</a:t>
                </a:r>
                <a:r>
                  <a:rPr sz="2400" spc="-311" baseline="31250" dirty="0">
                    <a:latin typeface="Arial"/>
                    <a:cs typeface="Arial"/>
                  </a:rPr>
                  <a:t> </a:t>
                </a:r>
                <a:r>
                  <a:rPr sz="2200" spc="-10" dirty="0">
                    <a:latin typeface="Arial"/>
                    <a:cs typeface="Arial"/>
                  </a:rPr>
                  <a:t>;</a:t>
                </a:r>
                <a:endParaRPr sz="22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32" name="object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682" y="2608347"/>
                <a:ext cx="1168820" cy="338554"/>
              </a:xfrm>
              <a:prstGeom prst="rect">
                <a:avLst/>
              </a:prstGeom>
              <a:blipFill rotWithShape="1">
                <a:blip r:embed="rId11"/>
                <a:stretch>
                  <a:fillRect l="-6250" t="-32727" r="-14583" b="-5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bject 33"/>
          <p:cNvSpPr txBox="1"/>
          <p:nvPr/>
        </p:nvSpPr>
        <p:spPr>
          <a:xfrm>
            <a:off x="4992372" y="2811117"/>
            <a:ext cx="162476" cy="25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spc="-10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34"/>
              <p:cNvSpPr txBox="1"/>
              <p:nvPr/>
            </p:nvSpPr>
            <p:spPr>
              <a:xfrm>
                <a:off x="7695496" y="2659502"/>
                <a:ext cx="1195269" cy="33855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5179"/>
                <a14:m>
                  <m:oMath xmlns:m="http://schemas.openxmlformats.org/officeDocument/2006/math">
                    <m:r>
                      <a:rPr lang="en-US" altLang="zh-CN" sz="2200" i="1" spc="-89">
                        <a:latin typeface="Cambria Math"/>
                        <a:ea typeface="Cambria Math"/>
                        <a:cs typeface="Lucida Sans Unicode"/>
                      </a:rPr>
                      <m:t>𝛿</m:t>
                    </m:r>
                  </m:oMath>
                </a14:m>
                <a:r>
                  <a:rPr sz="2200" spc="129" dirty="0" smtClean="0">
                    <a:latin typeface="Lucida Sans Unicode"/>
                    <a:cs typeface="Lucida Sans Unicode"/>
                  </a:rPr>
                  <a:t>(</a:t>
                </a:r>
                <a:r>
                  <a:rPr sz="2200" i="1" spc="-20" dirty="0">
                    <a:solidFill>
                      <a:srgbClr val="7F007F"/>
                    </a:solidFill>
                    <a:latin typeface="Meiryo"/>
                    <a:cs typeface="Meiryo"/>
                  </a:rPr>
                  <a:t>∞</a:t>
                </a:r>
                <a:r>
                  <a:rPr sz="2200" spc="129" dirty="0">
                    <a:latin typeface="Lucida Sans Unicode"/>
                    <a:cs typeface="Lucida Sans Unicode"/>
                  </a:rPr>
                  <a:t>)</a:t>
                </a:r>
                <a:r>
                  <a:rPr sz="2200" spc="-89" dirty="0">
                    <a:latin typeface="Lucida Sans Unicode"/>
                    <a:cs typeface="Lucida Sans Unicode"/>
                  </a:rPr>
                  <a:t> </a:t>
                </a:r>
                <a:r>
                  <a:rPr sz="2200" spc="-59" dirty="0">
                    <a:latin typeface="Lucida Sans Unicode"/>
                    <a:cs typeface="Lucida Sans Unicode"/>
                  </a:rPr>
                  <a:t>=</a:t>
                </a:r>
                <a:r>
                  <a:rPr sz="2200" spc="-89" dirty="0">
                    <a:latin typeface="Lucida Sans Unicode"/>
                    <a:cs typeface="Lucida Sans Unicode"/>
                  </a:rPr>
                  <a:t> </a:t>
                </a:r>
                <a:r>
                  <a:rPr sz="2200" spc="-10" dirty="0">
                    <a:latin typeface="Arial"/>
                    <a:cs typeface="Arial"/>
                  </a:rPr>
                  <a:t>1</a:t>
                </a:r>
                <a:endParaRPr sz="22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34" name="object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496" y="2659502"/>
                <a:ext cx="1195269" cy="338554"/>
              </a:xfrm>
              <a:prstGeom prst="rect">
                <a:avLst/>
              </a:prstGeom>
              <a:blipFill rotWithShape="1">
                <a:blip r:embed="rId12"/>
                <a:stretch>
                  <a:fillRect l="-6122" t="-30357" r="-14796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35"/>
              <p:cNvSpPr txBox="1"/>
              <p:nvPr/>
            </p:nvSpPr>
            <p:spPr>
              <a:xfrm>
                <a:off x="3021171" y="3446101"/>
                <a:ext cx="836311" cy="33855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5179"/>
                <a14:m>
                  <m:oMath xmlns:m="http://schemas.openxmlformats.org/officeDocument/2006/math">
                    <m:r>
                      <a:rPr lang="en-US" altLang="zh-CN" sz="2200" i="1" spc="-89">
                        <a:latin typeface="Cambria Math"/>
                        <a:ea typeface="Cambria Math"/>
                        <a:cs typeface="Lucida Sans Unicode"/>
                      </a:rPr>
                      <m:t>𝛿</m:t>
                    </m:r>
                  </m:oMath>
                </a14:m>
                <a:r>
                  <a:rPr sz="2200" spc="129" dirty="0" smtClean="0">
                    <a:latin typeface="Lucida Sans Unicode"/>
                    <a:cs typeface="Lucida Sans Unicode"/>
                  </a:rPr>
                  <a:t>(</a:t>
                </a:r>
                <a:r>
                  <a:rPr lang="en-US" sz="2200" i="1" spc="50" dirty="0">
                    <a:solidFill>
                      <a:srgbClr val="7F007F"/>
                    </a:solidFill>
                    <a:latin typeface="Arial"/>
                    <a:cs typeface="Arial"/>
                  </a:rPr>
                  <a:t>z</a:t>
                </a:r>
                <a:r>
                  <a:rPr sz="2200" spc="129" dirty="0" smtClean="0">
                    <a:latin typeface="Lucida Sans Unicode"/>
                    <a:cs typeface="Lucida Sans Unicode"/>
                  </a:rPr>
                  <a:t>)</a:t>
                </a:r>
                <a:r>
                  <a:rPr sz="2200" spc="-89" dirty="0" smtClean="0">
                    <a:latin typeface="Lucida Sans Unicode"/>
                    <a:cs typeface="Lucida Sans Unicode"/>
                  </a:rPr>
                  <a:t> </a:t>
                </a:r>
                <a:r>
                  <a:rPr sz="2200" spc="-59" dirty="0">
                    <a:latin typeface="Lucida Sans Unicode"/>
                    <a:cs typeface="Lucida Sans Unicode"/>
                  </a:rPr>
                  <a:t>=</a:t>
                </a:r>
                <a:endParaRPr sz="2200" dirty="0">
                  <a:latin typeface="Lucida Sans Unicode"/>
                  <a:cs typeface="Lucida Sans Unicode"/>
                </a:endParaRPr>
              </a:p>
            </p:txBody>
          </p:sp>
        </mc:Choice>
        <mc:Fallback xmlns="">
          <p:sp>
            <p:nvSpPr>
              <p:cNvPr id="35" name="object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171" y="3446101"/>
                <a:ext cx="836311" cy="338554"/>
              </a:xfrm>
              <a:prstGeom prst="rect">
                <a:avLst/>
              </a:prstGeom>
              <a:blipFill>
                <a:blip r:embed="rId18"/>
                <a:stretch>
                  <a:fillRect l="-9489" t="-30357" r="-20438" b="-51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bject 36"/>
          <p:cNvSpPr txBox="1"/>
          <p:nvPr/>
        </p:nvSpPr>
        <p:spPr>
          <a:xfrm>
            <a:off x="4157748" y="3217717"/>
            <a:ext cx="309838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3300" i="1" spc="30" baseline="-20202" dirty="0" err="1" smtClean="0">
                <a:latin typeface="Arial"/>
                <a:cs typeface="Arial"/>
              </a:rPr>
              <a:t>e</a:t>
            </a:r>
            <a:r>
              <a:rPr lang="en-US" sz="1600" i="1" spc="-10" dirty="0" err="1">
                <a:solidFill>
                  <a:srgbClr val="7F007F"/>
                </a:solidFill>
                <a:latin typeface="Arial"/>
                <a:cs typeface="Arial"/>
              </a:rPr>
              <a:t>z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938621" y="3614154"/>
            <a:ext cx="767038" cy="0"/>
          </a:xfrm>
          <a:custGeom>
            <a:avLst/>
            <a:gdLst/>
            <a:ahLst/>
            <a:cxnLst/>
            <a:rect l="l" t="t" r="r" b="b"/>
            <a:pathLst>
              <a:path w="386714">
                <a:moveTo>
                  <a:pt x="0" y="0"/>
                </a:moveTo>
                <a:lnTo>
                  <a:pt x="386245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31345" y="3614154"/>
            <a:ext cx="932033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887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913431" y="3612106"/>
            <a:ext cx="2157531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>
              <a:tabLst>
                <a:tab pos="1216147" algn="l"/>
              </a:tabLst>
            </a:pPr>
            <a:r>
              <a:rPr sz="2200" spc="-10" dirty="0">
                <a:latin typeface="Arial"/>
                <a:cs typeface="Arial"/>
              </a:rPr>
              <a:t>1</a:t>
            </a:r>
            <a:r>
              <a:rPr sz="2200" spc="-129" dirty="0">
                <a:latin typeface="Arial"/>
                <a:cs typeface="Arial"/>
              </a:rPr>
              <a:t> </a:t>
            </a:r>
            <a:r>
              <a:rPr sz="2200" spc="-59" dirty="0">
                <a:latin typeface="Lucida Sans Unicode"/>
                <a:cs typeface="Lucida Sans Unicode"/>
              </a:rPr>
              <a:t>+</a:t>
            </a:r>
            <a:r>
              <a:rPr sz="2200" spc="-208" dirty="0">
                <a:latin typeface="Lucida Sans Unicode"/>
                <a:cs typeface="Lucida Sans Unicode"/>
              </a:rPr>
              <a:t> </a:t>
            </a:r>
            <a:r>
              <a:rPr sz="2200" i="1" spc="20" dirty="0" err="1" smtClean="0">
                <a:latin typeface="Arial"/>
                <a:cs typeface="Arial"/>
              </a:rPr>
              <a:t>e</a:t>
            </a:r>
            <a:r>
              <a:rPr lang="en-US" sz="2400" i="1" spc="-14" baseline="20833" dirty="0" err="1">
                <a:solidFill>
                  <a:srgbClr val="7F007F"/>
                </a:solidFill>
                <a:latin typeface="Arial"/>
                <a:cs typeface="Arial"/>
              </a:rPr>
              <a:t>z</a:t>
            </a:r>
            <a:r>
              <a:rPr sz="2400" i="1" baseline="20833" dirty="0">
                <a:solidFill>
                  <a:srgbClr val="7F007F"/>
                </a:solidFill>
                <a:latin typeface="Arial"/>
                <a:cs typeface="Arial"/>
              </a:rPr>
              <a:t>	</a:t>
            </a:r>
            <a:r>
              <a:rPr sz="2200" spc="-10" dirty="0">
                <a:latin typeface="Arial"/>
                <a:cs typeface="Arial"/>
              </a:rPr>
              <a:t>1</a:t>
            </a:r>
            <a:r>
              <a:rPr sz="2200" spc="-129" dirty="0">
                <a:latin typeface="Arial"/>
                <a:cs typeface="Arial"/>
              </a:rPr>
              <a:t> </a:t>
            </a:r>
            <a:r>
              <a:rPr sz="2200" spc="-59" dirty="0">
                <a:latin typeface="Lucida Sans Unicode"/>
                <a:cs typeface="Lucida Sans Unicode"/>
              </a:rPr>
              <a:t>+</a:t>
            </a:r>
            <a:r>
              <a:rPr sz="2200" spc="-208" dirty="0">
                <a:latin typeface="Lucida Sans Unicode"/>
                <a:cs typeface="Lucida Sans Unicode"/>
              </a:rPr>
              <a:t> </a:t>
            </a:r>
            <a:r>
              <a:rPr sz="2200" i="1" spc="20" dirty="0">
                <a:latin typeface="Arial"/>
                <a:cs typeface="Arial"/>
              </a:rPr>
              <a:t>e</a:t>
            </a:r>
            <a:r>
              <a:rPr sz="2400" i="1" spc="44" baseline="20833" dirty="0" smtClean="0">
                <a:latin typeface="Meiryo"/>
                <a:cs typeface="Meiryo"/>
              </a:rPr>
              <a:t>−</a:t>
            </a:r>
            <a:r>
              <a:rPr lang="en-US" sz="2400" i="1" spc="-14" baseline="20833" dirty="0">
                <a:solidFill>
                  <a:srgbClr val="7F007F"/>
                </a:solidFill>
                <a:latin typeface="Arial"/>
                <a:cs typeface="Arial"/>
              </a:rPr>
              <a:t>z</a:t>
            </a:r>
            <a:endParaRPr sz="2400" baseline="20833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785963" y="3451093"/>
            <a:ext cx="264496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200" spc="-59" dirty="0">
                <a:latin typeface="Lucida Sans Unicode"/>
                <a:cs typeface="Lucida Sans Unicode"/>
              </a:rPr>
              <a:t>=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495770" y="3260539"/>
            <a:ext cx="2040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200" spc="-10" dirty="0"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9649" y="4721625"/>
            <a:ext cx="5914631" cy="163585"/>
          </a:xfrm>
          <a:custGeom>
            <a:avLst/>
            <a:gdLst/>
            <a:ahLst/>
            <a:cxnLst/>
            <a:rect l="l" t="t" r="r" b="b"/>
            <a:pathLst>
              <a:path w="2981960" h="82550">
                <a:moveTo>
                  <a:pt x="2930837" y="0"/>
                </a:moveTo>
                <a:lnTo>
                  <a:pt x="41300" y="896"/>
                </a:lnTo>
                <a:lnTo>
                  <a:pt x="7786" y="23856"/>
                </a:lnTo>
                <a:lnTo>
                  <a:pt x="0" y="50800"/>
                </a:lnTo>
                <a:lnTo>
                  <a:pt x="0" y="82384"/>
                </a:lnTo>
                <a:lnTo>
                  <a:pt x="2981638" y="82384"/>
                </a:lnTo>
                <a:lnTo>
                  <a:pt x="2980741" y="41300"/>
                </a:lnTo>
                <a:lnTo>
                  <a:pt x="2957781" y="7786"/>
                </a:lnTo>
                <a:lnTo>
                  <a:pt x="2930837" y="0"/>
                </a:lnTo>
                <a:close/>
              </a:path>
            </a:pathLst>
          </a:custGeom>
          <a:solidFill>
            <a:srgbClr val="FFFC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0411" y="6347637"/>
            <a:ext cx="201521" cy="2013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77692" y="6322470"/>
            <a:ext cx="226645" cy="226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1171" y="6423141"/>
            <a:ext cx="5611708" cy="12583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03642" y="4821815"/>
            <a:ext cx="100693" cy="2013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03642" y="4922470"/>
            <a:ext cx="100693" cy="142516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9649" y="4809639"/>
            <a:ext cx="5914631" cy="1639628"/>
          </a:xfrm>
          <a:custGeom>
            <a:avLst/>
            <a:gdLst/>
            <a:ahLst/>
            <a:cxnLst/>
            <a:rect l="l" t="t" r="r" b="b"/>
            <a:pathLst>
              <a:path w="2981960" h="827404">
                <a:moveTo>
                  <a:pt x="2981638" y="0"/>
                </a:moveTo>
                <a:lnTo>
                  <a:pt x="0" y="0"/>
                </a:lnTo>
                <a:lnTo>
                  <a:pt x="0" y="776120"/>
                </a:lnTo>
                <a:lnTo>
                  <a:pt x="16636" y="813634"/>
                </a:lnTo>
                <a:lnTo>
                  <a:pt x="2930837" y="826920"/>
                </a:lnTo>
                <a:lnTo>
                  <a:pt x="2945080" y="824875"/>
                </a:lnTo>
                <a:lnTo>
                  <a:pt x="2976201" y="798916"/>
                </a:lnTo>
                <a:lnTo>
                  <a:pt x="2981638" y="0"/>
                </a:lnTo>
                <a:close/>
              </a:path>
            </a:pathLst>
          </a:custGeom>
          <a:solidFill>
            <a:srgbClr val="FFFC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03642" y="4897302"/>
            <a:ext cx="0" cy="1488626"/>
          </a:xfrm>
          <a:custGeom>
            <a:avLst/>
            <a:gdLst/>
            <a:ahLst/>
            <a:cxnLst/>
            <a:rect l="l" t="t" r="r" b="b"/>
            <a:pathLst>
              <a:path h="751205">
                <a:moveTo>
                  <a:pt x="0" y="750932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003642" y="4872134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03642" y="4846967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003642" y="4821800"/>
            <a:ext cx="0" cy="25167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12700"/>
                </a:moveTo>
                <a:lnTo>
                  <a:pt x="0" y="0"/>
                </a:lnTo>
              </a:path>
            </a:pathLst>
          </a:custGeom>
          <a:ln w="31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65221" y="4185178"/>
            <a:ext cx="6123436" cy="997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527"/>
            <a:r>
              <a:rPr sz="2200" spc="-20" dirty="0">
                <a:latin typeface="Arial"/>
                <a:cs typeface="Arial"/>
              </a:rPr>
              <a:t>—smooth,</a:t>
            </a:r>
            <a:r>
              <a:rPr sz="2200" spc="-10" dirty="0">
                <a:latin typeface="Arial"/>
                <a:cs typeface="Arial"/>
              </a:rPr>
              <a:t> monotoni</a:t>
            </a:r>
            <a:r>
              <a:rPr sz="2200" spc="-50" dirty="0">
                <a:latin typeface="Arial"/>
                <a:cs typeface="Arial"/>
              </a:rPr>
              <a:t>c</a:t>
            </a:r>
            <a:r>
              <a:rPr sz="2200" spc="-10" dirty="0">
                <a:latin typeface="Arial"/>
                <a:cs typeface="Arial"/>
              </a:rPr>
              <a:t>, 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sigmoid </a:t>
            </a:r>
            <a:r>
              <a:rPr sz="2200" spc="-10" dirty="0">
                <a:latin typeface="Arial"/>
                <a:cs typeface="Arial"/>
              </a:rPr>
              <a:t>function of </a:t>
            </a:r>
            <a:r>
              <a:rPr lang="en-US" sz="2200" i="1" spc="-10" dirty="0">
                <a:solidFill>
                  <a:srgbClr val="7F007F"/>
                </a:solidFill>
                <a:latin typeface="Arial"/>
                <a:cs typeface="Arial"/>
              </a:rPr>
              <a:t>z</a:t>
            </a:r>
            <a:endParaRPr sz="2200" dirty="0">
              <a:latin typeface="Arial"/>
              <a:cs typeface="Arial"/>
            </a:endParaRPr>
          </a:p>
          <a:p>
            <a:pPr>
              <a:spcBef>
                <a:spcPts val="93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25179"/>
            <a:r>
              <a:rPr sz="2200" spc="-10" dirty="0">
                <a:latin typeface="Arial"/>
                <a:cs typeface="Arial"/>
              </a:rPr>
              <a:t>logistic re</a:t>
            </a:r>
            <a:r>
              <a:rPr sz="2200" spc="-40" dirty="0">
                <a:latin typeface="Arial"/>
                <a:cs typeface="Arial"/>
              </a:rPr>
              <a:t>g</a:t>
            </a:r>
            <a:r>
              <a:rPr sz="2200" spc="-10" dirty="0">
                <a:latin typeface="Arial"/>
                <a:cs typeface="Arial"/>
              </a:rPr>
              <a:t>ression:</a:t>
            </a:r>
            <a:r>
              <a:rPr sz="2200" spc="129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use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354950" y="5424779"/>
            <a:ext cx="865279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200" i="1" spc="10" dirty="0">
                <a:solidFill>
                  <a:srgbClr val="FF7F00"/>
                </a:solidFill>
                <a:latin typeface="Arial"/>
                <a:cs typeface="Arial"/>
              </a:rPr>
              <a:t>h</a:t>
            </a:r>
            <a:r>
              <a:rPr sz="2200" spc="129" dirty="0">
                <a:latin typeface="Lucida Sans Unicode"/>
                <a:cs typeface="Lucida Sans Unicode"/>
              </a:rPr>
              <a:t>(</a:t>
            </a:r>
            <a:r>
              <a:rPr sz="2200" b="1" spc="-10" dirty="0">
                <a:latin typeface="Arial"/>
                <a:cs typeface="Arial"/>
              </a:rPr>
              <a:t>x</a:t>
            </a:r>
            <a:r>
              <a:rPr sz="2200" spc="129" dirty="0">
                <a:latin typeface="Lucida Sans Unicode"/>
                <a:cs typeface="Lucida Sans Unicode"/>
              </a:rPr>
              <a:t>)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spc="-59" dirty="0">
                <a:latin typeface="Lucida Sans Unicode"/>
                <a:cs typeface="Lucida Sans Unicode"/>
              </a:rPr>
              <a:t>=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139188" y="5239218"/>
            <a:ext cx="2040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200" spc="-10" dirty="0">
                <a:latin typeface="Arial"/>
                <a:cs typeface="Arial"/>
              </a:rPr>
              <a:t>1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300483" y="5592804"/>
            <a:ext cx="3195287" cy="45719"/>
          </a:xfrm>
          <a:custGeom>
            <a:avLst/>
            <a:gdLst/>
            <a:ahLst/>
            <a:cxnLst/>
            <a:rect l="l" t="t" r="r" b="b"/>
            <a:pathLst>
              <a:path w="948689">
                <a:moveTo>
                  <a:pt x="0" y="0"/>
                </a:moveTo>
                <a:lnTo>
                  <a:pt x="948118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bject 57"/>
              <p:cNvSpPr txBox="1"/>
              <p:nvPr/>
            </p:nvSpPr>
            <p:spPr>
              <a:xfrm>
                <a:off x="2249415" y="5637590"/>
                <a:ext cx="3778695" cy="36580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5179"/>
                <a:r>
                  <a:rPr sz="2200" spc="-10" dirty="0">
                    <a:latin typeface="Arial"/>
                    <a:cs typeface="Arial"/>
                  </a:rPr>
                  <a:t>1</a:t>
                </a:r>
                <a:r>
                  <a:rPr sz="2200" spc="-129" dirty="0">
                    <a:latin typeface="Arial"/>
                    <a:cs typeface="Arial"/>
                  </a:rPr>
                  <a:t> </a:t>
                </a:r>
                <a:r>
                  <a:rPr sz="2200" spc="-59" dirty="0">
                    <a:latin typeface="Lucida Sans Unicode"/>
                    <a:cs typeface="Lucida Sans Unicode"/>
                  </a:rPr>
                  <a:t>+</a:t>
                </a:r>
                <a:r>
                  <a:rPr sz="2200" spc="-208" dirty="0">
                    <a:latin typeface="Lucida Sans Unicode"/>
                    <a:cs typeface="Lucida Sans Unicode"/>
                  </a:rPr>
                  <a:t> </a:t>
                </a:r>
                <a:r>
                  <a:rPr sz="2200" spc="-79" dirty="0">
                    <a:latin typeface="Arial"/>
                    <a:cs typeface="Arial"/>
                  </a:rPr>
                  <a:t>e</a:t>
                </a:r>
                <a:r>
                  <a:rPr sz="2200" spc="-10" dirty="0">
                    <a:latin typeface="Arial"/>
                    <a:cs typeface="Arial"/>
                  </a:rPr>
                  <a:t>xp</a:t>
                </a:r>
                <a:r>
                  <a:rPr sz="2200" spc="129" dirty="0">
                    <a:latin typeface="Lucida Sans Unicode"/>
                    <a:cs typeface="Lucida Sans Unicode"/>
                  </a:rPr>
                  <a:t>(</a:t>
                </a:r>
                <a:r>
                  <a:rPr sz="2200" i="1" spc="-79" dirty="0" smtClean="0">
                    <a:latin typeface="Meiryo"/>
                    <a:cs typeface="Meiryo"/>
                  </a:rPr>
                  <a:t>−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ar-AE" altLang="zh-CN" sz="2200" i="1" spc="-1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i="1" spc="-10">
                            <a:latin typeface="Cambria Math"/>
                            <a:cs typeface="Arial"/>
                          </a:rPr>
                          <m:t>𝑖</m:t>
                        </m:r>
                        <m:r>
                          <a:rPr lang="en-US" altLang="zh-CN" sz="2200" i="1" spc="-10">
                            <a:latin typeface="Cambria Math"/>
                            <a:cs typeface="Arial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altLang="zh-CN" sz="2200" i="1" spc="-10">
                            <a:latin typeface="Cambria Math"/>
                            <a:cs typeface="Arial"/>
                          </a:rPr>
                          <m:t>1</m:t>
                        </m:r>
                      </m:sub>
                      <m:sup>
                        <m:r>
                          <a:rPr lang="en-US" altLang="zh-CN" sz="2200" i="1" spc="-10">
                            <a:latin typeface="Cambria Math"/>
                            <a:cs typeface="Arial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ar-AE" altLang="zh-CN" sz="2200" i="1" spc="-1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spc="-10">
                                <a:solidFill>
                                  <a:schemeClr val="accent2"/>
                                </a:solidFill>
                                <a:latin typeface="Cambria Math"/>
                                <a:cs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200" i="1" spc="-10">
                                <a:solidFill>
                                  <a:schemeClr val="accent2"/>
                                </a:solidFill>
                                <a:latin typeface="Cambria Math"/>
                                <a:cs typeface="Arial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ar-AE" altLang="zh-CN" sz="2200" i="1" spc="-1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spc="-10">
                                <a:latin typeface="Cambria Math"/>
                                <a:cs typeface="Arial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 spc="-10">
                                <a:latin typeface="Cambria Math"/>
                                <a:cs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 spc="-10">
                            <a:latin typeface="Cambria Math"/>
                            <a:cs typeface="Arial"/>
                          </a:rPr>
                          <m:t>+</m:t>
                        </m:r>
                        <m:r>
                          <a:rPr lang="en-US" altLang="zh-CN" sz="2200" i="1" spc="-10">
                            <a:latin typeface="Cambria Math"/>
                            <a:cs typeface="Arial"/>
                          </a:rPr>
                          <m:t>𝑑</m:t>
                        </m:r>
                      </m:e>
                    </m:nary>
                  </m:oMath>
                </a14:m>
                <a:r>
                  <a:rPr lang="ar-AE" altLang="zh-CN" sz="3300" spc="-371" baseline="53030" dirty="0">
                    <a:latin typeface="Arial"/>
                  </a:rPr>
                  <a:t> </a:t>
                </a:r>
                <a:r>
                  <a:rPr lang="en-US" altLang="zh-CN" sz="2200" dirty="0">
                    <a:latin typeface="Lucida Sans Unicode"/>
                    <a:cs typeface="Lucida Sans Unicode"/>
                  </a:rPr>
                  <a:t>)</a:t>
                </a:r>
                <a:endParaRPr lang="ar-AE" altLang="zh-CN" sz="1600" dirty="0">
                  <a:latin typeface="Arial"/>
                </a:endParaRPr>
              </a:p>
            </p:txBody>
          </p:sp>
        </mc:Choice>
        <mc:Fallback xmlns="">
          <p:sp>
            <p:nvSpPr>
              <p:cNvPr id="57" name="object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415" y="5637590"/>
                <a:ext cx="3778695" cy="365806"/>
              </a:xfrm>
              <a:prstGeom prst="rect">
                <a:avLst/>
              </a:prstGeom>
              <a:blipFill rotWithShape="1">
                <a:blip r:embed="rId17"/>
                <a:stretch>
                  <a:fillRect l="-3871" t="-161667" b="-2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bject 58"/>
          <p:cNvSpPr txBox="1"/>
          <p:nvPr/>
        </p:nvSpPr>
        <p:spPr>
          <a:xfrm>
            <a:off x="135958" y="5997003"/>
            <a:ext cx="593500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200" spc="-10" dirty="0">
                <a:latin typeface="Arial"/>
                <a:cs typeface="Arial"/>
              </a:rPr>
              <a:t>to appr</a:t>
            </a:r>
            <a:r>
              <a:rPr sz="2200" spc="-79" dirty="0">
                <a:latin typeface="Arial"/>
                <a:cs typeface="Arial"/>
              </a:rPr>
              <a:t>o</a:t>
            </a:r>
            <a:r>
              <a:rPr sz="2200" spc="-10" dirty="0">
                <a:latin typeface="Arial"/>
                <a:cs typeface="Arial"/>
              </a:rPr>
              <a:t>ximate target function </a:t>
            </a:r>
            <a:r>
              <a:rPr sz="2200" i="1" spc="-10" dirty="0">
                <a:latin typeface="Arial"/>
                <a:cs typeface="Arial"/>
              </a:rPr>
              <a:t>f</a:t>
            </a:r>
            <a:r>
              <a:rPr sz="2200" i="1" spc="-317" dirty="0">
                <a:latin typeface="Arial"/>
                <a:cs typeface="Arial"/>
              </a:rPr>
              <a:t> </a:t>
            </a:r>
            <a:r>
              <a:rPr sz="2200" spc="129" dirty="0">
                <a:latin typeface="Lucida Sans Unicode"/>
                <a:cs typeface="Lucida Sans Unicode"/>
              </a:rPr>
              <a:t>(</a:t>
            </a:r>
            <a:r>
              <a:rPr sz="2200" b="1" spc="-10" dirty="0">
                <a:latin typeface="Arial"/>
                <a:cs typeface="Arial"/>
              </a:rPr>
              <a:t>x</a:t>
            </a:r>
            <a:r>
              <a:rPr sz="2200" spc="129" dirty="0">
                <a:latin typeface="Lucida Sans Unicode"/>
                <a:cs typeface="Lucida Sans Unicode"/>
              </a:rPr>
              <a:t>)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spc="-59" dirty="0">
                <a:latin typeface="Lucida Sans Unicode"/>
                <a:cs typeface="Lucida Sans Unicode"/>
              </a:rPr>
              <a:t>=</a:t>
            </a:r>
            <a:r>
              <a:rPr sz="2200" spc="-89" dirty="0">
                <a:latin typeface="Lucida Sans Unicode"/>
                <a:cs typeface="Lucida Sans Unicode"/>
              </a:rPr>
              <a:t> </a:t>
            </a:r>
            <a:r>
              <a:rPr sz="2200" spc="129" dirty="0">
                <a:latin typeface="Arial"/>
                <a:cs typeface="Arial"/>
              </a:rPr>
              <a:t>P</a:t>
            </a:r>
            <a:r>
              <a:rPr sz="2200" spc="30" dirty="0">
                <a:latin typeface="Lucida Sans Unicode"/>
                <a:cs typeface="Lucida Sans Unicode"/>
              </a:rPr>
              <a:t>(+</a:t>
            </a:r>
            <a:r>
              <a:rPr sz="2200" spc="-10" dirty="0">
                <a:latin typeface="Arial"/>
                <a:cs typeface="Arial"/>
              </a:rPr>
              <a:t>1</a:t>
            </a:r>
            <a:r>
              <a:rPr sz="2200" spc="-367" dirty="0">
                <a:latin typeface="Meiryo"/>
                <a:cs typeface="Meiryo"/>
              </a:rPr>
              <a:t>|</a:t>
            </a:r>
            <a:r>
              <a:rPr sz="2200" b="1" spc="-10" dirty="0">
                <a:latin typeface="Arial"/>
                <a:cs typeface="Arial"/>
              </a:rPr>
              <a:t>x</a:t>
            </a:r>
            <a:r>
              <a:rPr sz="2200" spc="129" dirty="0">
                <a:latin typeface="Lucida Sans Unicode"/>
                <a:cs typeface="Lucida Sans Unicode"/>
              </a:rPr>
              <a:t>)</a:t>
            </a:r>
            <a:endParaRPr sz="2200" dirty="0">
              <a:latin typeface="Lucida Sans Unicode"/>
              <a:cs typeface="Lucida Sans Unicode"/>
            </a:endParaRPr>
          </a:p>
        </p:txBody>
      </p:sp>
      <p:pic>
        <p:nvPicPr>
          <p:cNvPr id="59" name="Picture 2" descr="https://gimg2.baidu.com/image_search/src=http%3A%2F%2F5b0988e595225.cdn.sohucs.com%2Fimages%2F20180822%2Fdf119511a1064ed5811481d44db9400c.png&amp;refer=http%3A%2F%2F5b0988e595225.cdn.sohucs.com&amp;app=2002&amp;size=f9999,10000&amp;q=a80&amp;n=0&amp;g=0n&amp;fmt=auto?sec=1670253965&amp;t=5918f53889e0c3842ff3dd476b1f908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658" y="812942"/>
            <a:ext cx="2008901" cy="143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70554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2059486"/>
              </p:ext>
            </p:extLst>
          </p:nvPr>
        </p:nvGraphicFramePr>
        <p:xfrm>
          <a:off x="628650" y="726314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-48922"/>
            <a:ext cx="7886700" cy="1325563"/>
          </a:xfrm>
        </p:spPr>
        <p:txBody>
          <a:bodyPr/>
          <a:lstStyle/>
          <a:p>
            <a:r>
              <a:rPr lang="en-US" altLang="zh-TW" dirty="0"/>
              <a:t>Machine Learning is so simple ……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71" y="3804457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xmlns="" id="{26566A0F-DAFD-4242-A4F6-124DAD8DBF5F}"/>
                  </a:ext>
                </a:extLst>
              </p:cNvPr>
              <p:cNvSpPr txBox="1"/>
              <p:nvPr/>
            </p:nvSpPr>
            <p:spPr>
              <a:xfrm>
                <a:off x="414069" y="894411"/>
                <a:ext cx="4282622" cy="1691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 spc="-89">
                          <a:latin typeface="Cambria Math"/>
                          <a:ea typeface="Cambria Math"/>
                          <a:cs typeface="Lucida Sans Unicode"/>
                        </a:rPr>
                        <m:t>𝛿</m:t>
                      </m:r>
                      <m:r>
                        <m:rPr>
                          <m:nor/>
                        </m:rPr>
                        <a:rPr lang="en-US" altLang="zh-CN" sz="2800" b="0" i="0" spc="-89" smtClean="0">
                          <a:latin typeface="Cambria Math"/>
                          <a:ea typeface="Cambria Math"/>
                          <a:cs typeface="Lucida Sans Unicode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ar-AE" altLang="zh-CN" sz="2800" i="1" spc="-1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 spc="-10">
                              <a:latin typeface="Cambria Math"/>
                              <a:cs typeface="Arial"/>
                            </a:rPr>
                            <m:t>𝑖</m:t>
                          </m:r>
                          <m:r>
                            <a:rPr lang="en-US" altLang="zh-CN" sz="2800" i="1" spc="-10">
                              <a:latin typeface="Cambria Math"/>
                              <a:cs typeface="Arial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zh-CN" sz="2800" i="1" spc="-10">
                              <a:latin typeface="Cambria Math"/>
                              <a:cs typeface="Arial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 spc="-10">
                              <a:latin typeface="Cambria Math"/>
                              <a:cs typeface="Arial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ar-AE" altLang="zh-CN" sz="2800" i="1" spc="-1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spc="-10">
                                  <a:solidFill>
                                    <a:schemeClr val="accent2"/>
                                  </a:solidFill>
                                  <a:latin typeface="Cambria Math"/>
                                  <a:cs typeface="Arial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 spc="-10">
                                  <a:solidFill>
                                    <a:schemeClr val="accent2"/>
                                  </a:solidFill>
                                  <a:latin typeface="Cambria Math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altLang="zh-CN" sz="2800" i="1" spc="-1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spc="-10">
                                  <a:latin typeface="Cambria Math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 spc="-10">
                                  <a:latin typeface="Cambria Math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 spc="-10">
                              <a:latin typeface="Cambria Math"/>
                              <a:cs typeface="Arial"/>
                            </a:rPr>
                            <m:t>+</m:t>
                          </m:r>
                          <m:r>
                            <a:rPr lang="en-US" altLang="zh-CN" sz="2800" b="0" i="1" spc="-10" smtClean="0">
                              <a:latin typeface="Cambria Math" panose="02040503050406030204" pitchFamily="18" charset="0"/>
                              <a:cs typeface="Arial"/>
                            </a:rPr>
                            <m:t>𝑏</m:t>
                          </m:r>
                        </m:e>
                      </m:nary>
                      <m:r>
                        <m:rPr>
                          <m:nor/>
                        </m:rPr>
                        <a:rPr lang="en-US" altLang="zh-CN" sz="2800" b="0" i="0" spc="-10" smtClean="0">
                          <a:latin typeface="Cambria Math"/>
                          <a:cs typeface="Arial"/>
                        </a:rPr>
                        <m:t>)</m:t>
                      </m:r>
                    </m:oMath>
                  </m:oMathPara>
                </a14:m>
                <a:endParaRPr lang="ar-AE" altLang="zh-CN" sz="2400" dirty="0">
                  <a:latin typeface="Arial"/>
                </a:endParaRPr>
              </a:p>
              <a:p>
                <a:endParaRPr lang="zh-TW" altLang="en-US" sz="2400" dirty="0"/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6566A0F-DAFD-4242-A4F6-124DAD8DB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69" y="894411"/>
                <a:ext cx="4282622" cy="16918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04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Stock Market </a:t>
            </a:r>
            <a:r>
              <a:rPr lang="en-US" altLang="zh-CN" dirty="0" err="1" smtClean="0"/>
              <a:t>Forcast</a:t>
            </a:r>
            <a:endParaRPr lang="en-US" altLang="zh-CN" dirty="0" smtClean="0"/>
          </a:p>
          <a:p>
            <a:endParaRPr lang="en-US" altLang="zh-TW" dirty="0"/>
          </a:p>
          <a:p>
            <a:endParaRPr lang="en-US" altLang="zh-CN" dirty="0" smtClean="0"/>
          </a:p>
          <a:p>
            <a:r>
              <a:rPr lang="en-US" altLang="zh-CN" dirty="0" smtClean="0"/>
              <a:t>Self-Driving car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Recommendation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31005"/>
              </p:ext>
            </p:extLst>
          </p:nvPr>
        </p:nvGraphicFramePr>
        <p:xfrm>
          <a:off x="1863725" y="2563813"/>
          <a:ext cx="3432894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6" name="Equation" r:id="rId3" imgW="1790640" imgH="215640" progId="Equation.DSMT4">
                  <p:embed/>
                </p:oleObj>
              </mc:Choice>
              <mc:Fallback>
                <p:oleObj name="Equation" r:id="rId3" imgW="1790640" imgH="21564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725" y="2563813"/>
                        <a:ext cx="3432894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8"/>
          <p:cNvSpPr txBox="1"/>
          <p:nvPr/>
        </p:nvSpPr>
        <p:spPr>
          <a:xfrm>
            <a:off x="5426016" y="2153037"/>
            <a:ext cx="34170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 smtClean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Dow Jones Industrial Average at tomorrow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873" y="2334174"/>
            <a:ext cx="1791041" cy="1091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260497"/>
              </p:ext>
            </p:extLst>
          </p:nvPr>
        </p:nvGraphicFramePr>
        <p:xfrm>
          <a:off x="1834978" y="4159402"/>
          <a:ext cx="34321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7" name="Equation" r:id="rId6" imgW="1790700" imgH="215900" progId="Equation.DSMT4">
                  <p:embed/>
                </p:oleObj>
              </mc:Choice>
              <mc:Fallback>
                <p:oleObj name="Equation" r:id="rId6" imgW="1790700" imgH="2159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4978" y="4159402"/>
                        <a:ext cx="343217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82898"/>
              </p:ext>
            </p:extLst>
          </p:nvPr>
        </p:nvGraphicFramePr>
        <p:xfrm>
          <a:off x="1431985" y="5485277"/>
          <a:ext cx="3994031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8" name="Equation" r:id="rId7" imgW="1790700" imgH="215900" progId="Equation.DSMT4">
                  <p:embed/>
                </p:oleObj>
              </mc:Choice>
              <mc:Fallback>
                <p:oleObj name="Equation" r:id="rId7" imgW="1790700" imgH="2159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985" y="5485277"/>
                        <a:ext cx="3994031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5500779" y="4125579"/>
            <a:ext cx="3417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 smtClean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方向盘角度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873" y="3730949"/>
            <a:ext cx="1513575" cy="115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字方塊 8"/>
          <p:cNvSpPr txBox="1"/>
          <p:nvPr/>
        </p:nvSpPr>
        <p:spPr>
          <a:xfrm>
            <a:off x="1934888" y="5405827"/>
            <a:ext cx="3417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使用者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A      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商品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B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文字方塊 8"/>
          <p:cNvSpPr txBox="1"/>
          <p:nvPr/>
        </p:nvSpPr>
        <p:spPr>
          <a:xfrm>
            <a:off x="5500779" y="5410671"/>
            <a:ext cx="3417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noProof="0" dirty="0" smtClean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购买的可能性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30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Step 1: Function 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Linear 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4">
                <a:extLst>
                  <a:ext uri="{FF2B5EF4-FFF2-40B4-BE49-F238E27FC236}">
                    <a16:creationId xmlns:a16="http://schemas.microsoft.com/office/drawing/2014/main" xmlns="" id="{2B449A8B-636A-436C-9650-27E1341A6B37}"/>
                  </a:ext>
                </a:extLst>
              </p:cNvPr>
              <p:cNvSpPr txBox="1"/>
              <p:nvPr/>
            </p:nvSpPr>
            <p:spPr>
              <a:xfrm>
                <a:off x="941874" y="2156091"/>
                <a:ext cx="3330651" cy="21119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4">
                <a:extLst>
                  <a:ext uri="{FF2B5EF4-FFF2-40B4-BE49-F238E27FC236}">
                    <a16:creationId xmlns:a16="http://schemas.microsoft.com/office/drawing/2014/main" id="{2B449A8B-636A-436C-9650-27E1341A6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74" y="2156091"/>
                <a:ext cx="3330651" cy="21119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组合 43"/>
          <p:cNvGrpSpPr/>
          <p:nvPr/>
        </p:nvGrpSpPr>
        <p:grpSpPr>
          <a:xfrm>
            <a:off x="4633394" y="850531"/>
            <a:ext cx="3763236" cy="4111436"/>
            <a:chOff x="4932652" y="2479826"/>
            <a:chExt cx="3763236" cy="4111436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xmlns="" id="{C47A1E29-67CA-4399-97F9-D0E0ED286186}"/>
                </a:ext>
              </a:extLst>
            </p:cNvPr>
            <p:cNvSpPr/>
            <p:nvPr/>
          </p:nvSpPr>
          <p:spPr>
            <a:xfrm flipH="1">
              <a:off x="5165673" y="5114613"/>
              <a:ext cx="369332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6" name="直線單箭頭接點 13">
              <a:extLst>
                <a:ext uri="{FF2B5EF4-FFF2-40B4-BE49-F238E27FC236}">
                  <a16:creationId xmlns:a16="http://schemas.microsoft.com/office/drawing/2014/main" xmlns="" id="{3BF4BA80-30FF-48C8-A3D9-89703853EE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0912" y="5295627"/>
              <a:ext cx="576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xmlns="" id="{B4A29893-E747-415E-B7C7-FD676635BE89}"/>
                </a:ext>
              </a:extLst>
            </p:cNvPr>
            <p:cNvSpPr/>
            <p:nvPr/>
          </p:nvSpPr>
          <p:spPr>
            <a:xfrm flipH="1">
              <a:off x="5863350" y="5109335"/>
              <a:ext cx="369332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  <p:cxnSp>
          <p:nvCxnSpPr>
            <p:cNvPr id="48" name="直線單箭頭接點 18">
              <a:extLst>
                <a:ext uri="{FF2B5EF4-FFF2-40B4-BE49-F238E27FC236}">
                  <a16:creationId xmlns:a16="http://schemas.microsoft.com/office/drawing/2014/main" xmlns="" id="{66DEE253-6842-451D-8E14-A846C3D6C35C}"/>
                </a:ext>
              </a:extLst>
            </p:cNvPr>
            <p:cNvCxnSpPr>
              <a:cxnSpLocks/>
              <a:stCxn id="71" idx="3"/>
              <a:endCxn id="47" idx="1"/>
            </p:cNvCxnSpPr>
            <p:nvPr/>
          </p:nvCxnSpPr>
          <p:spPr>
            <a:xfrm flipH="1">
              <a:off x="6232682" y="4195574"/>
              <a:ext cx="2067674" cy="10984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群組 19">
              <a:extLst>
                <a:ext uri="{FF2B5EF4-FFF2-40B4-BE49-F238E27FC236}">
                  <a16:creationId xmlns:a16="http://schemas.microsoft.com/office/drawing/2014/main" xmlns="" id="{70B60786-2E72-4DA0-8C22-A103CF375478}"/>
                </a:ext>
              </a:extLst>
            </p:cNvPr>
            <p:cNvGrpSpPr/>
            <p:nvPr/>
          </p:nvGrpSpPr>
          <p:grpSpPr>
            <a:xfrm flipH="1">
              <a:off x="5881159" y="5498830"/>
              <a:ext cx="333714" cy="653404"/>
              <a:chOff x="5009975" y="3353595"/>
              <a:chExt cx="333714" cy="653404"/>
            </a:xfrm>
          </p:grpSpPr>
          <p:cxnSp>
            <p:nvCxnSpPr>
              <p:cNvPr id="72" name="直線單箭頭接點 20">
                <a:extLst>
                  <a:ext uri="{FF2B5EF4-FFF2-40B4-BE49-F238E27FC236}">
                    <a16:creationId xmlns:a16="http://schemas.microsoft.com/office/drawing/2014/main" xmlns="" id="{666D8D69-7494-49DD-80DD-69D57EB451A3}"/>
                  </a:ext>
                </a:extLst>
              </p:cNvPr>
              <p:cNvCxnSpPr>
                <a:cxnSpLocks/>
                <a:stCxn id="73" idx="0"/>
              </p:cNvCxnSpPr>
              <p:nvPr/>
            </p:nvCxnSpPr>
            <p:spPr>
              <a:xfrm flipH="1" flipV="1">
                <a:off x="5172402" y="3353595"/>
                <a:ext cx="4430" cy="31969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xmlns="" id="{3CF62821-8B25-4D8D-8C17-DB56775EBFC6}"/>
                  </a:ext>
                </a:extLst>
              </p:cNvPr>
              <p:cNvSpPr/>
              <p:nvPr/>
            </p:nvSpPr>
            <p:spPr>
              <a:xfrm>
                <a:off x="5009975" y="3673285"/>
                <a:ext cx="333714" cy="33371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1</a:t>
                </a:r>
                <a:endParaRPr lang="zh-TW" altLang="en-US" dirty="0"/>
              </a:p>
            </p:txBody>
          </p:sp>
        </p:grpSp>
        <p:cxnSp>
          <p:nvCxnSpPr>
            <p:cNvPr id="50" name="直線單箭頭接點 29">
              <a:extLst>
                <a:ext uri="{FF2B5EF4-FFF2-40B4-BE49-F238E27FC236}">
                  <a16:creationId xmlns:a16="http://schemas.microsoft.com/office/drawing/2014/main" xmlns="" id="{045488A5-A395-4674-AE87-3E0E7D82DDB7}"/>
                </a:ext>
              </a:extLst>
            </p:cNvPr>
            <p:cNvCxnSpPr>
              <a:cxnSpLocks/>
              <a:stCxn id="69" idx="3"/>
              <a:endCxn id="47" idx="1"/>
            </p:cNvCxnSpPr>
            <p:nvPr/>
          </p:nvCxnSpPr>
          <p:spPr>
            <a:xfrm flipH="1">
              <a:off x="6232682" y="5118160"/>
              <a:ext cx="2068083" cy="175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30">
              <a:extLst>
                <a:ext uri="{FF2B5EF4-FFF2-40B4-BE49-F238E27FC236}">
                  <a16:creationId xmlns:a16="http://schemas.microsoft.com/office/drawing/2014/main" xmlns="" id="{223F6C77-9492-4410-85C7-331D51A6BC82}"/>
                </a:ext>
              </a:extLst>
            </p:cNvPr>
            <p:cNvCxnSpPr>
              <a:cxnSpLocks/>
              <a:stCxn id="67" idx="3"/>
              <a:endCxn id="47" idx="1"/>
            </p:cNvCxnSpPr>
            <p:nvPr/>
          </p:nvCxnSpPr>
          <p:spPr>
            <a:xfrm flipH="1" flipV="1">
              <a:off x="6232682" y="5294001"/>
              <a:ext cx="2052404" cy="7368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群組 31">
              <a:extLst>
                <a:ext uri="{FF2B5EF4-FFF2-40B4-BE49-F238E27FC236}">
                  <a16:creationId xmlns:a16="http://schemas.microsoft.com/office/drawing/2014/main" xmlns="" id="{4981EDED-29B5-4493-9A0C-E849C8A0BE3D}"/>
                </a:ext>
              </a:extLst>
            </p:cNvPr>
            <p:cNvGrpSpPr/>
            <p:nvPr/>
          </p:nvGrpSpPr>
          <p:grpSpPr>
            <a:xfrm flipH="1">
              <a:off x="8247875" y="4010908"/>
              <a:ext cx="369332" cy="394455"/>
              <a:chOff x="674398" y="1660770"/>
              <a:chExt cx="369332" cy="394455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xmlns="" id="{A370B1F6-008D-461E-A151-9344D6FD1F7E}"/>
                  </a:ext>
                </a:extLst>
              </p:cNvPr>
              <p:cNvSpPr/>
              <p:nvPr/>
            </p:nvSpPr>
            <p:spPr>
              <a:xfrm>
                <a:off x="674398" y="1685893"/>
                <a:ext cx="369332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字方塊 33">
                    <a:extLst>
                      <a:ext uri="{FF2B5EF4-FFF2-40B4-BE49-F238E27FC236}">
                        <a16:creationId xmlns:a16="http://schemas.microsoft.com/office/drawing/2014/main" xmlns="" id="{31AC0DDE-0E81-4AC9-8A4B-6F8F168D4750}"/>
                      </a:ext>
                    </a:extLst>
                  </p:cNvPr>
                  <p:cNvSpPr txBox="1"/>
                  <p:nvPr/>
                </p:nvSpPr>
                <p:spPr>
                  <a:xfrm>
                    <a:off x="749516" y="1660770"/>
                    <a:ext cx="24173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45" name="文字方塊 44">
                    <a:extLst>
                      <a:ext uri="{FF2B5EF4-FFF2-40B4-BE49-F238E27FC236}">
                        <a16:creationId xmlns:a16="http://schemas.microsoft.com/office/drawing/2014/main" id="{2D04B8AB-96C5-491E-B1A4-AC962F051F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516" y="1660770"/>
                    <a:ext cx="24173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47500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3" name="群組 34">
              <a:extLst>
                <a:ext uri="{FF2B5EF4-FFF2-40B4-BE49-F238E27FC236}">
                  <a16:creationId xmlns:a16="http://schemas.microsoft.com/office/drawing/2014/main" xmlns="" id="{04A66D20-21F8-4012-8864-3D2EE921E024}"/>
                </a:ext>
              </a:extLst>
            </p:cNvPr>
            <p:cNvGrpSpPr/>
            <p:nvPr/>
          </p:nvGrpSpPr>
          <p:grpSpPr>
            <a:xfrm flipH="1">
              <a:off x="8248284" y="4933494"/>
              <a:ext cx="369332" cy="394455"/>
              <a:chOff x="674398" y="1660770"/>
              <a:chExt cx="369332" cy="394455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xmlns="" id="{34A197C4-4C92-41AF-AE98-829F2E176488}"/>
                  </a:ext>
                </a:extLst>
              </p:cNvPr>
              <p:cNvSpPr/>
              <p:nvPr/>
            </p:nvSpPr>
            <p:spPr>
              <a:xfrm>
                <a:off x="674398" y="1685893"/>
                <a:ext cx="369332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字方塊 36">
                    <a:extLst>
                      <a:ext uri="{FF2B5EF4-FFF2-40B4-BE49-F238E27FC236}">
                        <a16:creationId xmlns:a16="http://schemas.microsoft.com/office/drawing/2014/main" xmlns="" id="{9FDBB8E7-EA3E-4A64-B916-AD8676F3F3D8}"/>
                      </a:ext>
                    </a:extLst>
                  </p:cNvPr>
                  <p:cNvSpPr txBox="1"/>
                  <p:nvPr/>
                </p:nvSpPr>
                <p:spPr>
                  <a:xfrm>
                    <a:off x="749516" y="1660770"/>
                    <a:ext cx="24173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48" name="文字方塊 47">
                    <a:extLst>
                      <a:ext uri="{FF2B5EF4-FFF2-40B4-BE49-F238E27FC236}">
                        <a16:creationId xmlns:a16="http://schemas.microsoft.com/office/drawing/2014/main" id="{D3D0CD43-FBDF-4347-A4B4-831BD4EBC1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516" y="1660770"/>
                    <a:ext cx="241733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0000" r="-50000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" name="群組 37">
              <a:extLst>
                <a:ext uri="{FF2B5EF4-FFF2-40B4-BE49-F238E27FC236}">
                  <a16:creationId xmlns:a16="http://schemas.microsoft.com/office/drawing/2014/main" xmlns="" id="{7F5D6446-359E-44CA-8229-5FEF2A553488}"/>
                </a:ext>
              </a:extLst>
            </p:cNvPr>
            <p:cNvGrpSpPr/>
            <p:nvPr/>
          </p:nvGrpSpPr>
          <p:grpSpPr>
            <a:xfrm flipH="1">
              <a:off x="8232605" y="5846166"/>
              <a:ext cx="369332" cy="394455"/>
              <a:chOff x="674398" y="1660770"/>
              <a:chExt cx="369332" cy="394455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xmlns="" id="{6DDE8EE0-5D5F-41EC-8FB7-F35D0061D75C}"/>
                  </a:ext>
                </a:extLst>
              </p:cNvPr>
              <p:cNvSpPr/>
              <p:nvPr/>
            </p:nvSpPr>
            <p:spPr>
              <a:xfrm>
                <a:off x="674398" y="1685893"/>
                <a:ext cx="369332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字方塊 39">
                    <a:extLst>
                      <a:ext uri="{FF2B5EF4-FFF2-40B4-BE49-F238E27FC236}">
                        <a16:creationId xmlns:a16="http://schemas.microsoft.com/office/drawing/2014/main" xmlns="" id="{B4668FF9-3BAE-4A03-A017-F08A5B5CD704}"/>
                      </a:ext>
                    </a:extLst>
                  </p:cNvPr>
                  <p:cNvSpPr txBox="1"/>
                  <p:nvPr/>
                </p:nvSpPr>
                <p:spPr>
                  <a:xfrm>
                    <a:off x="749516" y="1660770"/>
                    <a:ext cx="24173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67" name="文字方塊 39">
                    <a:extLst>
                      <a:ext uri="{FF2B5EF4-FFF2-40B4-BE49-F238E27FC236}">
                        <a16:creationId xmlns:a16="http://schemas.microsoft.com/office/drawing/2014/main" id="{B4668FF9-3BAE-4A03-A017-F08A5B5CD7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516" y="1660770"/>
                    <a:ext cx="24173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0000" r="-60000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72">
                  <a:extLst>
                    <a:ext uri="{FF2B5EF4-FFF2-40B4-BE49-F238E27FC236}">
                      <a16:creationId xmlns:a16="http://schemas.microsoft.com/office/drawing/2014/main" xmlns="" id="{59335BD9-3688-4B53-9A13-50D222069606}"/>
                    </a:ext>
                  </a:extLst>
                </p:cNvPr>
                <p:cNvSpPr txBox="1"/>
                <p:nvPr/>
              </p:nvSpPr>
              <p:spPr>
                <a:xfrm flipH="1">
                  <a:off x="5229746" y="5067975"/>
                  <a:ext cx="245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5" name="文字方塊 72">
                  <a:extLst>
                    <a:ext uri="{FF2B5EF4-FFF2-40B4-BE49-F238E27FC236}">
                      <a16:creationId xmlns:a16="http://schemas.microsoft.com/office/drawing/2014/main" id="{59335BD9-3688-4B53-9A13-50D222069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229746" y="5067975"/>
                  <a:ext cx="245708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0000" r="-30000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矩形 55">
              <a:extLst>
                <a:ext uri="{FF2B5EF4-FFF2-40B4-BE49-F238E27FC236}">
                  <a16:creationId xmlns:a16="http://schemas.microsoft.com/office/drawing/2014/main" xmlns="" id="{2CACABE0-72CA-4C6F-839C-514FDDAB5A30}"/>
                </a:ext>
              </a:extLst>
            </p:cNvPr>
            <p:cNvSpPr/>
            <p:nvPr/>
          </p:nvSpPr>
          <p:spPr>
            <a:xfrm>
              <a:off x="6854577" y="3919986"/>
              <a:ext cx="905207" cy="39081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30">
                  <a:extLst>
                    <a:ext uri="{FF2B5EF4-FFF2-40B4-BE49-F238E27FC236}">
                      <a16:creationId xmlns:a16="http://schemas.microsoft.com/office/drawing/2014/main" xmlns="" id="{320AFD7D-8A87-4BF3-8FAD-ADC9FBDA7D9A}"/>
                    </a:ext>
                  </a:extLst>
                </p:cNvPr>
                <p:cNvSpPr txBox="1"/>
                <p:nvPr/>
              </p:nvSpPr>
              <p:spPr>
                <a:xfrm>
                  <a:off x="7106525" y="3919986"/>
                  <a:ext cx="43723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7" name="文字方塊 30">
                  <a:extLst>
                    <a:ext uri="{FF2B5EF4-FFF2-40B4-BE49-F238E27FC236}">
                      <a16:creationId xmlns:a16="http://schemas.microsoft.com/office/drawing/2014/main" id="{320AFD7D-8A87-4BF3-8FAD-ADC9FBDA7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525" y="3919986"/>
                  <a:ext cx="437235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矩形 57"/>
            <p:cNvSpPr/>
            <p:nvPr/>
          </p:nvSpPr>
          <p:spPr>
            <a:xfrm>
              <a:off x="6751672" y="4405363"/>
              <a:ext cx="1152128" cy="1835258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xmlns="" id="{8F9C552A-D975-4F4E-999F-53A5A5710F79}"/>
                </a:ext>
              </a:extLst>
            </p:cNvPr>
            <p:cNvSpPr/>
            <p:nvPr/>
          </p:nvSpPr>
          <p:spPr>
            <a:xfrm>
              <a:off x="4932652" y="5792194"/>
              <a:ext cx="450868" cy="52322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26">
                  <a:extLst>
                    <a:ext uri="{FF2B5EF4-FFF2-40B4-BE49-F238E27FC236}">
                      <a16:creationId xmlns:a16="http://schemas.microsoft.com/office/drawing/2014/main" xmlns="" id="{6B16AD0A-8B4A-4FE5-AC7B-2F9CB58BFBF0}"/>
                    </a:ext>
                  </a:extLst>
                </p:cNvPr>
                <p:cNvSpPr txBox="1"/>
                <p:nvPr/>
              </p:nvSpPr>
              <p:spPr>
                <a:xfrm>
                  <a:off x="5011750" y="5864202"/>
                  <a:ext cx="29976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60" name="文字方塊 26">
                  <a:extLst>
                    <a:ext uri="{FF2B5EF4-FFF2-40B4-BE49-F238E27FC236}">
                      <a16:creationId xmlns:a16="http://schemas.microsoft.com/office/drawing/2014/main" id="{6B16AD0A-8B4A-4FE5-AC7B-2F9CB58BFB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1750" y="5864202"/>
                  <a:ext cx="299762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接箭头连接符 60"/>
            <p:cNvCxnSpPr>
              <a:stCxn id="59" idx="3"/>
            </p:cNvCxnSpPr>
            <p:nvPr/>
          </p:nvCxnSpPr>
          <p:spPr>
            <a:xfrm flipV="1">
              <a:off x="5383520" y="5709499"/>
              <a:ext cx="479830" cy="34430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/>
            <p:cNvSpPr/>
            <p:nvPr/>
          </p:nvSpPr>
          <p:spPr>
            <a:xfrm>
              <a:off x="8160597" y="3609435"/>
              <a:ext cx="535291" cy="2981827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xmlns="" id="{1AE3CB56-3114-4DE6-874F-5F83A47984B5}"/>
                </a:ext>
              </a:extLst>
            </p:cNvPr>
            <p:cNvSpPr/>
            <p:nvPr/>
          </p:nvSpPr>
          <p:spPr>
            <a:xfrm>
              <a:off x="8182521" y="2479826"/>
              <a:ext cx="441359" cy="92912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字方塊 28">
                  <a:extLst>
                    <a:ext uri="{FF2B5EF4-FFF2-40B4-BE49-F238E27FC236}">
                      <a16:creationId xmlns:a16="http://schemas.microsoft.com/office/drawing/2014/main" xmlns="" id="{5A9A1BE2-066B-48D1-BBFD-438CD0BBF348}"/>
                    </a:ext>
                  </a:extLst>
                </p:cNvPr>
                <p:cNvSpPr txBox="1"/>
                <p:nvPr/>
              </p:nvSpPr>
              <p:spPr>
                <a:xfrm>
                  <a:off x="8258929" y="2699991"/>
                  <a:ext cx="288541" cy="4564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64" name="文字方塊 28">
                  <a:extLst>
                    <a:ext uri="{FF2B5EF4-FFF2-40B4-BE49-F238E27FC236}">
                      <a16:creationId xmlns:a16="http://schemas.microsoft.com/office/drawing/2014/main" id="{5A9A1BE2-066B-48D1-BBFD-438CD0BBF3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8929" y="2699991"/>
                  <a:ext cx="288541" cy="45645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矩形 64"/>
            <p:cNvSpPr/>
            <p:nvPr/>
          </p:nvSpPr>
          <p:spPr>
            <a:xfrm>
              <a:off x="8300356" y="5498830"/>
              <a:ext cx="323524" cy="2106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…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群組 8">
            <a:extLst>
              <a:ext uri="{FF2B5EF4-FFF2-40B4-BE49-F238E27FC236}">
                <a16:creationId xmlns:a16="http://schemas.microsoft.com/office/drawing/2014/main" xmlns="" id="{525A21EF-5B93-4344-BD06-C68DA4326B06}"/>
              </a:ext>
            </a:extLst>
          </p:cNvPr>
          <p:cNvGrpSpPr/>
          <p:nvPr/>
        </p:nvGrpSpPr>
        <p:grpSpPr>
          <a:xfrm>
            <a:off x="874227" y="5269539"/>
            <a:ext cx="5092542" cy="929124"/>
            <a:chOff x="3669430" y="4144720"/>
            <a:chExt cx="5092542" cy="9291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字方塊 9">
                  <a:extLst>
                    <a:ext uri="{FF2B5EF4-FFF2-40B4-BE49-F238E27FC236}">
                      <a16:creationId xmlns:a16="http://schemas.microsoft.com/office/drawing/2014/main" xmlns="" id="{5F6FFAD0-0AA3-439B-B6EF-CEF0AF24CCD5}"/>
                    </a:ext>
                  </a:extLst>
                </p:cNvPr>
                <p:cNvSpPr txBox="1"/>
                <p:nvPr/>
              </p:nvSpPr>
              <p:spPr>
                <a:xfrm>
                  <a:off x="3873924" y="4418529"/>
                  <a:ext cx="488804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30A7B0E4-ADC4-415F-99A9-B238289F13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3924" y="4418529"/>
                  <a:ext cx="4888048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2" name="群組 10">
              <a:extLst>
                <a:ext uri="{FF2B5EF4-FFF2-40B4-BE49-F238E27FC236}">
                  <a16:creationId xmlns:a16="http://schemas.microsoft.com/office/drawing/2014/main" xmlns="" id="{41340F39-0A59-428F-A52D-68BDC913F9F4}"/>
                </a:ext>
              </a:extLst>
            </p:cNvPr>
            <p:cNvGrpSpPr/>
            <p:nvPr/>
          </p:nvGrpSpPr>
          <p:grpSpPr>
            <a:xfrm>
              <a:off x="6248717" y="4400068"/>
              <a:ext cx="905207" cy="430887"/>
              <a:chOff x="4086576" y="5528420"/>
              <a:chExt cx="905207" cy="430887"/>
            </a:xfrm>
          </p:grpSpPr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xmlns="" id="{2CACABE0-72CA-4C6F-839C-514FDDAB5A30}"/>
                  </a:ext>
                </a:extLst>
              </p:cNvPr>
              <p:cNvSpPr/>
              <p:nvPr/>
            </p:nvSpPr>
            <p:spPr>
              <a:xfrm>
                <a:off x="4086576" y="5558878"/>
                <a:ext cx="905207" cy="39081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文字方塊 30">
                    <a:extLst>
                      <a:ext uri="{FF2B5EF4-FFF2-40B4-BE49-F238E27FC236}">
                        <a16:creationId xmlns:a16="http://schemas.microsoft.com/office/drawing/2014/main" xmlns="" id="{320AFD7D-8A87-4BF3-8FAD-ADC9FBDA7D9A}"/>
                      </a:ext>
                    </a:extLst>
                  </p:cNvPr>
                  <p:cNvSpPr txBox="1"/>
                  <p:nvPr/>
                </p:nvSpPr>
                <p:spPr>
                  <a:xfrm>
                    <a:off x="4358166" y="5528420"/>
                    <a:ext cx="437235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65" name="文字方塊 64">
                    <a:extLst>
                      <a:ext uri="{FF2B5EF4-FFF2-40B4-BE49-F238E27FC236}">
                        <a16:creationId xmlns:a16="http://schemas.microsoft.com/office/drawing/2014/main" id="{44C02B0A-1E91-487A-9854-3391A61726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8166" y="5528420"/>
                    <a:ext cx="437235" cy="4308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3" name="群組 11">
              <a:extLst>
                <a:ext uri="{FF2B5EF4-FFF2-40B4-BE49-F238E27FC236}">
                  <a16:creationId xmlns:a16="http://schemas.microsoft.com/office/drawing/2014/main" xmlns="" id="{36C3404A-9F6B-48EF-B7DB-FA1E12D97D03}"/>
                </a:ext>
              </a:extLst>
            </p:cNvPr>
            <p:cNvGrpSpPr/>
            <p:nvPr/>
          </p:nvGrpSpPr>
          <p:grpSpPr>
            <a:xfrm>
              <a:off x="7250808" y="4144720"/>
              <a:ext cx="441359" cy="929124"/>
              <a:chOff x="5945044" y="5336858"/>
              <a:chExt cx="441359" cy="877076"/>
            </a:xfrm>
          </p:grpSpPr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xmlns="" id="{1AE3CB56-3114-4DE6-874F-5F83A47984B5}"/>
                  </a:ext>
                </a:extLst>
              </p:cNvPr>
              <p:cNvSpPr/>
              <p:nvPr/>
            </p:nvSpPr>
            <p:spPr>
              <a:xfrm>
                <a:off x="5945044" y="5336858"/>
                <a:ext cx="441359" cy="87707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字方塊 28">
                    <a:extLst>
                      <a:ext uri="{FF2B5EF4-FFF2-40B4-BE49-F238E27FC236}">
                        <a16:creationId xmlns:a16="http://schemas.microsoft.com/office/drawing/2014/main" xmlns="" id="{5A9A1BE2-066B-48D1-BBFD-438CD0BBF348}"/>
                      </a:ext>
                    </a:extLst>
                  </p:cNvPr>
                  <p:cNvSpPr txBox="1"/>
                  <p:nvPr/>
                </p:nvSpPr>
                <p:spPr>
                  <a:xfrm>
                    <a:off x="6021452" y="5544690"/>
                    <a:ext cx="288541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zh-TW" altLang="en-US" sz="2800" b="1" dirty="0"/>
                  </a:p>
                </p:txBody>
              </p:sp>
            </mc:Choice>
            <mc:Fallback xmlns="">
              <p:sp>
                <p:nvSpPr>
                  <p:cNvPr id="216" name="文字方塊 215">
                    <a:extLst>
                      <a:ext uri="{FF2B5EF4-FFF2-40B4-BE49-F238E27FC236}">
                        <a16:creationId xmlns:a16="http://schemas.microsoft.com/office/drawing/2014/main" id="{2CC48FD4-17F0-41D3-A13B-498E7B44A1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1452" y="5544690"/>
                    <a:ext cx="288541" cy="43088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4" name="群組 12">
              <a:extLst>
                <a:ext uri="{FF2B5EF4-FFF2-40B4-BE49-F238E27FC236}">
                  <a16:creationId xmlns:a16="http://schemas.microsoft.com/office/drawing/2014/main" xmlns="" id="{315FE62F-E4B0-4575-8560-3A5C76EAEA32}"/>
                </a:ext>
              </a:extLst>
            </p:cNvPr>
            <p:cNvGrpSpPr/>
            <p:nvPr/>
          </p:nvGrpSpPr>
          <p:grpSpPr>
            <a:xfrm>
              <a:off x="5197675" y="4372413"/>
              <a:ext cx="450868" cy="523221"/>
              <a:chOff x="6899905" y="5556323"/>
              <a:chExt cx="450868" cy="523221"/>
            </a:xfrm>
          </p:grpSpPr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xmlns="" id="{8F9C552A-D975-4F4E-999F-53A5A5710F79}"/>
                  </a:ext>
                </a:extLst>
              </p:cNvPr>
              <p:cNvSpPr/>
              <p:nvPr/>
            </p:nvSpPr>
            <p:spPr>
              <a:xfrm>
                <a:off x="6899905" y="5556323"/>
                <a:ext cx="450868" cy="52322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文字方塊 26">
                    <a:extLst>
                      <a:ext uri="{FF2B5EF4-FFF2-40B4-BE49-F238E27FC236}">
                        <a16:creationId xmlns:a16="http://schemas.microsoft.com/office/drawing/2014/main" xmlns="" id="{6B16AD0A-8B4A-4FE5-AC7B-2F9CB58BFBF0}"/>
                      </a:ext>
                    </a:extLst>
                  </p:cNvPr>
                  <p:cNvSpPr txBox="1"/>
                  <p:nvPr/>
                </p:nvSpPr>
                <p:spPr>
                  <a:xfrm>
                    <a:off x="6993982" y="5614436"/>
                    <a:ext cx="299762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TW" altLang="en-US" sz="2800" b="1" dirty="0"/>
                  </a:p>
                </p:txBody>
              </p:sp>
            </mc:Choice>
            <mc:Fallback xmlns="">
              <p:sp>
                <p:nvSpPr>
                  <p:cNvPr id="219" name="文字方塊 218">
                    <a:extLst>
                      <a:ext uri="{FF2B5EF4-FFF2-40B4-BE49-F238E27FC236}">
                        <a16:creationId xmlns:a16="http://schemas.microsoft.com/office/drawing/2014/main" id="{CB1C4805-5654-42EA-A29F-72F8DA076E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3982" y="5614436"/>
                    <a:ext cx="299762" cy="43088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5" name="文字方塊 13">
              <a:extLst>
                <a:ext uri="{FF2B5EF4-FFF2-40B4-BE49-F238E27FC236}">
                  <a16:creationId xmlns:a16="http://schemas.microsoft.com/office/drawing/2014/main" xmlns="" id="{E6BA964F-A583-4825-AB5C-840267FAA224}"/>
                </a:ext>
              </a:extLst>
            </p:cNvPr>
            <p:cNvSpPr txBox="1"/>
            <p:nvPr/>
          </p:nvSpPr>
          <p:spPr>
            <a:xfrm>
              <a:off x="5648543" y="4372414"/>
              <a:ext cx="5935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+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16">
                  <a:extLst>
                    <a:ext uri="{FF2B5EF4-FFF2-40B4-BE49-F238E27FC236}">
                      <a16:creationId xmlns:a16="http://schemas.microsoft.com/office/drawing/2014/main" xmlns="" id="{E01562C4-42F2-401E-AFB9-95BEFDB29F44}"/>
                    </a:ext>
                  </a:extLst>
                </p:cNvPr>
                <p:cNvSpPr txBox="1"/>
                <p:nvPr/>
              </p:nvSpPr>
              <p:spPr>
                <a:xfrm>
                  <a:off x="4103856" y="4426933"/>
                  <a:ext cx="52049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00" name="文字方塊 1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E01562C4-42F2-401E-AFB9-95BEFDB29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3856" y="4426933"/>
                  <a:ext cx="520498" cy="430887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群組 18">
              <a:extLst>
                <a:ext uri="{FF2B5EF4-FFF2-40B4-BE49-F238E27FC236}">
                  <a16:creationId xmlns:a16="http://schemas.microsoft.com/office/drawing/2014/main" xmlns="" id="{344BAE83-E9A9-4CBC-905C-079D5F9F6DA5}"/>
                </a:ext>
              </a:extLst>
            </p:cNvPr>
            <p:cNvGrpSpPr/>
            <p:nvPr/>
          </p:nvGrpSpPr>
          <p:grpSpPr>
            <a:xfrm>
              <a:off x="3669430" y="4389488"/>
              <a:ext cx="450868" cy="468332"/>
              <a:chOff x="2430523" y="4355845"/>
              <a:chExt cx="450868" cy="468332"/>
            </a:xfrm>
          </p:grpSpPr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xmlns="" id="{F2EBB546-0F08-4B23-9085-28EF313C7E40}"/>
                  </a:ext>
                </a:extLst>
              </p:cNvPr>
              <p:cNvSpPr/>
              <p:nvPr/>
            </p:nvSpPr>
            <p:spPr>
              <a:xfrm>
                <a:off x="2430523" y="4355845"/>
                <a:ext cx="450868" cy="43088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字方塊 20">
                    <a:extLst>
                      <a:ext uri="{FF2B5EF4-FFF2-40B4-BE49-F238E27FC236}">
                        <a16:creationId xmlns:a16="http://schemas.microsoft.com/office/drawing/2014/main" xmlns="" id="{1FDCEB26-A376-4FCA-BA11-5ADD0768B6E1}"/>
                      </a:ext>
                    </a:extLst>
                  </p:cNvPr>
                  <p:cNvSpPr txBox="1"/>
                  <p:nvPr/>
                </p:nvSpPr>
                <p:spPr>
                  <a:xfrm>
                    <a:off x="2525779" y="4393290"/>
                    <a:ext cx="283604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104" name="文字方塊 20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1FDCEB26-A376-4FCA-BA11-5ADD0768B6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5779" y="4393290"/>
                    <a:ext cx="283604" cy="430887"/>
                  </a:xfrm>
                  <a:prstGeom prst="rect">
                    <a:avLst/>
                  </a:prstGeom>
                  <a:blipFill rotWithShape="1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03781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4" y="724626"/>
            <a:ext cx="7936302" cy="595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4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2"/>
            <a:ext cx="9144000" cy="68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8"/>
            <a:ext cx="9144000" cy="685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0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8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4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2389910" y="2566555"/>
            <a:ext cx="1246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2514601" y="2369127"/>
            <a:ext cx="103908" cy="394855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中括号 5"/>
          <p:cNvSpPr/>
          <p:nvPr/>
        </p:nvSpPr>
        <p:spPr>
          <a:xfrm>
            <a:off x="8489373" y="2286000"/>
            <a:ext cx="51954" cy="477982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45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Different types of Functions 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28650" y="1811595"/>
            <a:ext cx="7806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+mn-cs"/>
              </a:rPr>
              <a:t>Regression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+mn-cs"/>
              </a:rPr>
              <a:t>: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+mn-cs"/>
              </a:rPr>
              <a:t>The function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+mn-cs"/>
              </a:rPr>
              <a:t>outputs a scalar.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375687" y="2525578"/>
            <a:ext cx="1360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Predict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PM2.5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xmlns="" id="{58F50390-5CA7-4935-96FC-14CB5FC75752}"/>
              </a:ext>
            </a:extLst>
          </p:cNvPr>
          <p:cNvGrpSpPr/>
          <p:nvPr/>
        </p:nvGrpSpPr>
        <p:grpSpPr>
          <a:xfrm>
            <a:off x="2504819" y="2450187"/>
            <a:ext cx="6257628" cy="1287579"/>
            <a:chOff x="1452800" y="2847867"/>
            <a:chExt cx="6257628" cy="1287579"/>
          </a:xfrm>
        </p:grpSpPr>
        <p:sp>
          <p:nvSpPr>
            <p:cNvPr id="65" name="矩形 64"/>
            <p:cNvSpPr/>
            <p:nvPr/>
          </p:nvSpPr>
          <p:spPr>
            <a:xfrm>
              <a:off x="4139027" y="2912487"/>
              <a:ext cx="865946" cy="89209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f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5674503" y="3071303"/>
              <a:ext cx="20359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PM2.5 of tomorrow 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70" name="直線單箭頭接點 69"/>
            <p:cNvCxnSpPr/>
            <p:nvPr/>
          </p:nvCxnSpPr>
          <p:spPr>
            <a:xfrm>
              <a:off x="3488726" y="3023688"/>
              <a:ext cx="65030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>
              <a:endCxn id="65" idx="1"/>
            </p:cNvCxnSpPr>
            <p:nvPr/>
          </p:nvCxnSpPr>
          <p:spPr>
            <a:xfrm flipV="1">
              <a:off x="3488726" y="3358535"/>
              <a:ext cx="65030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020983" y="3379142"/>
              <a:ext cx="63751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/>
            <p:cNvCxnSpPr/>
            <p:nvPr/>
          </p:nvCxnSpPr>
          <p:spPr>
            <a:xfrm flipV="1">
              <a:off x="3488726" y="3698695"/>
              <a:ext cx="65030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xmlns="" id="{C212AAC8-35CD-4716-A860-36E862493F9C}"/>
                </a:ext>
              </a:extLst>
            </p:cNvPr>
            <p:cNvSpPr txBox="1"/>
            <p:nvPr/>
          </p:nvSpPr>
          <p:spPr>
            <a:xfrm>
              <a:off x="1452801" y="2847867"/>
              <a:ext cx="2035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PM2.5 today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xmlns="" id="{3E233575-CBF8-4F6B-B288-D0D812BECB61}"/>
                </a:ext>
              </a:extLst>
            </p:cNvPr>
            <p:cNvSpPr txBox="1"/>
            <p:nvPr/>
          </p:nvSpPr>
          <p:spPr>
            <a:xfrm>
              <a:off x="1452800" y="3173868"/>
              <a:ext cx="2035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temperature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xmlns="" id="{2D1C210B-3F7B-4BFC-8555-A2151C1999CA}"/>
                </a:ext>
              </a:extLst>
            </p:cNvPr>
            <p:cNvSpPr txBox="1"/>
            <p:nvPr/>
          </p:nvSpPr>
          <p:spPr>
            <a:xfrm>
              <a:off x="1675357" y="3489115"/>
              <a:ext cx="18257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Concentration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of O</a:t>
              </a:r>
              <a:r>
                <a:rPr kumimoji="0" lang="en-US" altLang="zh-TW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3</a:t>
              </a:r>
              <a:endParaRPr kumimoji="0" lang="zh-TW" alt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B315684-1BCD-4439-8BC6-96CF4D0FB8F3}"/>
              </a:ext>
            </a:extLst>
          </p:cNvPr>
          <p:cNvSpPr/>
          <p:nvPr/>
        </p:nvSpPr>
        <p:spPr>
          <a:xfrm>
            <a:off x="1477100" y="5033887"/>
            <a:ext cx="11575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Spam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xmlns="" id="{3474A2F4-9603-4635-8944-F332FEB727B3}"/>
              </a:ext>
            </a:extLst>
          </p:cNvPr>
          <p:cNvGrpSpPr/>
          <p:nvPr/>
        </p:nvGrpSpPr>
        <p:grpSpPr>
          <a:xfrm>
            <a:off x="3015995" y="4762913"/>
            <a:ext cx="5204539" cy="1784273"/>
            <a:chOff x="3125390" y="4771108"/>
            <a:chExt cx="5204539" cy="1784273"/>
          </a:xfrm>
        </p:grpSpPr>
        <p:pic>
          <p:nvPicPr>
            <p:cNvPr id="27" name="Picture 2" descr="http://www.ceu.org.tw/images/CEU_knowledge21065_1.jpg">
              <a:extLst>
                <a:ext uri="{FF2B5EF4-FFF2-40B4-BE49-F238E27FC236}">
                  <a16:creationId xmlns:a16="http://schemas.microsoft.com/office/drawing/2014/main" xmlns="" id="{D4372DB9-5624-4B07-B615-343DCD0E5D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5390" y="4771108"/>
              <a:ext cx="1784273" cy="1784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向右箭號 14">
              <a:extLst>
                <a:ext uri="{FF2B5EF4-FFF2-40B4-BE49-F238E27FC236}">
                  <a16:creationId xmlns:a16="http://schemas.microsoft.com/office/drawing/2014/main" xmlns="" id="{97F0A142-F2F3-4683-AC8F-191FEB760C9D}"/>
                </a:ext>
              </a:extLst>
            </p:cNvPr>
            <p:cNvSpPr/>
            <p:nvPr/>
          </p:nvSpPr>
          <p:spPr>
            <a:xfrm>
              <a:off x="6461038" y="5307261"/>
              <a:ext cx="423081" cy="56108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xmlns="" id="{E42E5374-D563-4948-B77F-151F6EE49473}"/>
                </a:ext>
              </a:extLst>
            </p:cNvPr>
            <p:cNvSpPr txBox="1"/>
            <p:nvPr/>
          </p:nvSpPr>
          <p:spPr>
            <a:xfrm>
              <a:off x="6884119" y="5322133"/>
              <a:ext cx="14458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Yes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/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No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向右箭號 27">
              <a:extLst>
                <a:ext uri="{FF2B5EF4-FFF2-40B4-BE49-F238E27FC236}">
                  <a16:creationId xmlns:a16="http://schemas.microsoft.com/office/drawing/2014/main" xmlns="" id="{CA84B74C-AA45-4841-8B09-9DE3D475FE7B}"/>
                </a:ext>
              </a:extLst>
            </p:cNvPr>
            <p:cNvSpPr/>
            <p:nvPr/>
          </p:nvSpPr>
          <p:spPr>
            <a:xfrm>
              <a:off x="4677794" y="5295425"/>
              <a:ext cx="423081" cy="56108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xmlns="" id="{A6674D53-AB2D-4AB2-9B43-B34D85182727}"/>
                </a:ext>
              </a:extLst>
            </p:cNvPr>
            <p:cNvSpPr/>
            <p:nvPr/>
          </p:nvSpPr>
          <p:spPr>
            <a:xfrm>
              <a:off x="5178331" y="5129231"/>
              <a:ext cx="1209593" cy="92833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f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46" name="文字方塊 45">
            <a:extLst>
              <a:ext uri="{FF2B5EF4-FFF2-40B4-BE49-F238E27FC236}">
                <a16:creationId xmlns:a16="http://schemas.microsoft.com/office/drawing/2014/main" xmlns="" id="{C4001266-EB75-41B2-B295-5526E71A6195}"/>
              </a:ext>
            </a:extLst>
          </p:cNvPr>
          <p:cNvSpPr txBox="1"/>
          <p:nvPr/>
        </p:nvSpPr>
        <p:spPr>
          <a:xfrm>
            <a:off x="628650" y="3861211"/>
            <a:ext cx="7591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Classification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: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Given options (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classes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), the function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outputs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the correct one.</a:t>
            </a:r>
          </a:p>
        </p:txBody>
      </p:sp>
    </p:spTree>
    <p:extLst>
      <p:ext uri="{BB962C8B-B14F-4D97-AF65-F5344CB8AC3E}">
        <p14:creationId xmlns:p14="http://schemas.microsoft.com/office/powerpoint/2010/main" val="68923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6" grpId="0"/>
      <p:bldP spid="26" grpId="0"/>
      <p:bldP spid="4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6567054" y="1610591"/>
            <a:ext cx="2078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9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V="1">
            <a:off x="6494318" y="1641764"/>
            <a:ext cx="19742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9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Theory of Model Complexity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765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8F9121E-8A53-4143-90BC-11345015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0" dirty="0"/>
              <a:t>Training Examples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xmlns="" id="{E177D8EB-2CA1-43BF-AC3E-A582480607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67568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If we can collect all videos </a:t>
                </a:r>
                <a:r>
                  <a:rPr lang="en-US" altLang="zh-TW" dirty="0"/>
                  <a:t>in </a:t>
                </a:r>
                <a:r>
                  <a:rPr lang="en-US" altLang="zh-TW" dirty="0" err="1"/>
                  <a:t>b</a:t>
                </a:r>
                <a:r>
                  <a:rPr lang="en-US" altLang="zh-TW" dirty="0" err="1" smtClean="0"/>
                  <a:t>ilibili</a:t>
                </a: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𝑎𝑙𝑙</m:t>
                        </m:r>
                      </m:sub>
                    </m:sSub>
                  </m:oMath>
                </a14:m>
                <a:r>
                  <a:rPr lang="en-US" altLang="zh-TW" dirty="0"/>
                  <a:t>, we can find the best </a:t>
                </a:r>
                <a:r>
                  <a:rPr lang="en-US" altLang="zh-TW" dirty="0" smtClean="0"/>
                  <a:t>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𝑎𝑙𝑙</m:t>
                        </m:r>
                      </m:sup>
                    </m:sSup>
                  </m:oMath>
                </a14:m>
                <a:r>
                  <a:rPr lang="en-US" altLang="zh-TW" dirty="0" smtClean="0">
                    <a:solidFill>
                      <a:srgbClr val="FF0000"/>
                    </a:solidFill>
                  </a:rPr>
                  <a:t>,  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linear</m:t>
                    </m:r>
                    <m: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model</m:t>
                    </m:r>
                    <m: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</a:rPr>
                  <a:t>= </a:t>
                </a:r>
                <a:r>
                  <a:rPr lang="en-US" altLang="zh-TW" dirty="0" err="1" smtClean="0">
                    <a:solidFill>
                      <a:schemeClr val="tx1"/>
                    </a:solidFill>
                  </a:rPr>
                  <a:t>wx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 +b)</a:t>
                </a:r>
                <a:endParaRPr lang="en-US" altLang="zh-TW" dirty="0">
                  <a:solidFill>
                    <a:schemeClr val="tx1"/>
                  </a:solidFill>
                </a:endParaRP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We only collect some examples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en-US" altLang="zh-TW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𝑎𝑙𝑙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177D8EB-2CA1-43BF-AC3E-A582480607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67568" cy="4351338"/>
              </a:xfrm>
              <a:blipFill>
                <a:blip r:embed="rId3"/>
                <a:stretch>
                  <a:fillRect l="-1311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xmlns="" id="{81227A69-0D89-4F72-94B4-D734CFB713EC}"/>
                  </a:ext>
                </a:extLst>
              </p:cNvPr>
              <p:cNvSpPr txBox="1"/>
              <p:nvPr/>
            </p:nvSpPr>
            <p:spPr>
              <a:xfrm>
                <a:off x="1306999" y="2850444"/>
                <a:ext cx="3906390" cy="578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𝑎𝑙𝑙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𝑎𝑙𝑙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1227A69-0D89-4F72-94B4-D734CFB71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999" y="2850444"/>
                <a:ext cx="3906390" cy="5785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7F10717C-0406-488C-B3A1-17D69216D8DD}"/>
              </a:ext>
            </a:extLst>
          </p:cNvPr>
          <p:cNvSpPr txBox="1"/>
          <p:nvPr/>
        </p:nvSpPr>
        <p:spPr>
          <a:xfrm>
            <a:off x="4747945" y="5170922"/>
            <a:ext cx="39579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2400" dirty="0"/>
              <a:t>independently and identically distributed (</a:t>
            </a:r>
            <a:r>
              <a:rPr lang="en-US" altLang="zh-TW" sz="2400" dirty="0" err="1"/>
              <a:t>i.i.d.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xmlns="" id="{E71EE778-AE05-484F-B320-73099F0D3EB3}"/>
                  </a:ext>
                </a:extLst>
              </p:cNvPr>
              <p:cNvSpPr txBox="1"/>
              <p:nvPr/>
            </p:nvSpPr>
            <p:spPr>
              <a:xfrm>
                <a:off x="1335397" y="4503034"/>
                <a:ext cx="62232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E71EE778-AE05-484F-B320-73099F0D3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397" y="4503034"/>
                <a:ext cx="622324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xmlns="" id="{31FF1754-1128-474A-9ED7-DBBD17B5AFA6}"/>
                  </a:ext>
                </a:extLst>
              </p:cNvPr>
              <p:cNvSpPr txBox="1"/>
              <p:nvPr/>
            </p:nvSpPr>
            <p:spPr>
              <a:xfrm>
                <a:off x="1335397" y="5170922"/>
                <a:ext cx="22061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𝑎𝑙𝑙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31FF1754-1128-474A-9ED7-DBBD17B5A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397" y="5170922"/>
                <a:ext cx="220611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xmlns="" id="{B643E319-716B-481B-9EAD-2A5800944CE9}"/>
                  </a:ext>
                </a:extLst>
              </p:cNvPr>
              <p:cNvSpPr txBox="1"/>
              <p:nvPr/>
            </p:nvSpPr>
            <p:spPr>
              <a:xfrm>
                <a:off x="1303432" y="5908099"/>
                <a:ext cx="4557979" cy="584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643E319-716B-481B-9EAD-2A5800944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32" y="5908099"/>
                <a:ext cx="4557979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76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xmlns="" id="{6B1ED147-4BC1-4DFB-A920-0A23902B5CFB}"/>
                  </a:ext>
                </a:extLst>
              </p:cNvPr>
              <p:cNvSpPr txBox="1"/>
              <p:nvPr/>
            </p:nvSpPr>
            <p:spPr>
              <a:xfrm>
                <a:off x="1059149" y="3585030"/>
                <a:ext cx="66024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6B1ED147-4BC1-4DFB-A920-0A23902B5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49" y="3585030"/>
                <a:ext cx="6602448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19EF5390-2962-4FDF-9AA2-F1D65428F7C4}"/>
              </a:ext>
            </a:extLst>
          </p:cNvPr>
          <p:cNvSpPr txBox="1"/>
          <p:nvPr/>
        </p:nvSpPr>
        <p:spPr>
          <a:xfrm>
            <a:off x="1202460" y="212904"/>
            <a:ext cx="6943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The function we want to find …</a:t>
            </a:r>
            <a:endParaRPr lang="zh-TW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49" y="2614612"/>
            <a:ext cx="2176895" cy="2164239"/>
          </a:xfrm>
          <a:prstGeom prst="rect">
            <a:avLst/>
          </a:prstGeom>
        </p:spPr>
      </p:pic>
      <p:sp>
        <p:nvSpPr>
          <p:cNvPr id="8" name="文字方塊 24">
            <a:extLst>
              <a:ext uri="{FF2B5EF4-FFF2-40B4-BE49-F238E27FC236}">
                <a16:creationId xmlns:a16="http://schemas.microsoft.com/office/drawing/2014/main" xmlns="" id="{63953354-4440-4DAC-869F-435EA859D451}"/>
              </a:ext>
            </a:extLst>
          </p:cNvPr>
          <p:cNvSpPr txBox="1"/>
          <p:nvPr/>
        </p:nvSpPr>
        <p:spPr>
          <a:xfrm>
            <a:off x="859322" y="4986335"/>
            <a:ext cx="5716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y :# of likes.                     regression</a:t>
            </a:r>
          </a:p>
          <a:p>
            <a:r>
              <a:rPr lang="en-US" altLang="zh-TW" sz="2400" dirty="0" smtClean="0"/>
              <a:t>y :popular or not.          classification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1661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8F9121E-8A53-4143-90BC-11345015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0" dirty="0"/>
              <a:t>Training Examples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xmlns="" id="{E177D8EB-2CA1-43BF-AC3E-A582480607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40708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If we can collect all videos </a:t>
                </a:r>
                <a:r>
                  <a:rPr lang="en-US" altLang="zh-TW" dirty="0"/>
                  <a:t>in </a:t>
                </a:r>
                <a:r>
                  <a:rPr lang="en-US" altLang="zh-TW" dirty="0" err="1" smtClean="0"/>
                  <a:t>bilibili</a:t>
                </a: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𝑎𝑙𝑙</m:t>
                        </m:r>
                      </m:sub>
                    </m:sSub>
                  </m:oMath>
                </a14:m>
                <a:r>
                  <a:rPr lang="en-US" altLang="zh-TW" dirty="0"/>
                  <a:t>, we can find the best </a:t>
                </a:r>
                <a:r>
                  <a:rPr lang="en-US" altLang="zh-TW" dirty="0" smtClean="0"/>
                  <a:t>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𝑎𝑙𝑙</m:t>
                        </m:r>
                      </m:sup>
                    </m:sSup>
                  </m:oMath>
                </a14:m>
                <a:r>
                  <a:rPr lang="en-US" altLang="zh-TW" dirty="0">
                    <a:solidFill>
                      <a:srgbClr val="FF0000"/>
                    </a:solidFill>
                  </a:rPr>
                  <a:t> </a:t>
                </a:r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We only collect some examples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en-US" altLang="zh-TW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𝑎𝑙𝑙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177D8EB-2CA1-43BF-AC3E-A582480607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40708"/>
                <a:ext cx="7886700" cy="4351338"/>
              </a:xfrm>
              <a:blipFill>
                <a:blip r:embed="rId3"/>
                <a:stretch>
                  <a:fillRect l="-1391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xmlns="" id="{81227A69-0D89-4F72-94B4-D734CFB713EC}"/>
                  </a:ext>
                </a:extLst>
              </p:cNvPr>
              <p:cNvSpPr txBox="1"/>
              <p:nvPr/>
            </p:nvSpPr>
            <p:spPr>
              <a:xfrm>
                <a:off x="1306999" y="2850444"/>
                <a:ext cx="3906390" cy="586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𝑎𝑙𝑙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𝑎𝑙𝑙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1227A69-0D89-4F72-94B4-D734CFB71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999" y="2850444"/>
                <a:ext cx="3906390" cy="586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xmlns="" id="{B643E319-716B-481B-9EAD-2A5800944CE9}"/>
                  </a:ext>
                </a:extLst>
              </p:cNvPr>
              <p:cNvSpPr txBox="1"/>
              <p:nvPr/>
            </p:nvSpPr>
            <p:spPr>
              <a:xfrm>
                <a:off x="1306999" y="4431593"/>
                <a:ext cx="4557979" cy="584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643E319-716B-481B-9EAD-2A5800944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999" y="4431593"/>
                <a:ext cx="455797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xmlns="" id="{960D82E6-ED92-4053-B960-D71BFC4D0894}"/>
                  </a:ext>
                </a:extLst>
              </p:cNvPr>
              <p:cNvSpPr txBox="1"/>
              <p:nvPr/>
            </p:nvSpPr>
            <p:spPr>
              <a:xfrm>
                <a:off x="628650" y="5520297"/>
                <a:ext cx="8112095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2800" dirty="0" smtClean="0"/>
                  <a:t>We </a:t>
                </a:r>
                <a:r>
                  <a:rPr lang="en-US" altLang="zh-TW" sz="2800" dirty="0" err="1"/>
                  <a:t>ho</a:t>
                </a:r>
                <a:r>
                  <a:rPr lang="en-US" altLang="zh-TW" sz="2800" dirty="0"/>
                  <a:t>pe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𝑡𝑟𝑎𝑖𝑛</m:t>
                            </m:r>
                          </m:sup>
                        </m:s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𝑎𝑙𝑙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and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𝑎𝑙𝑙</m:t>
                            </m:r>
                          </m:sup>
                        </m:s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𝑎𝑙𝑙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are close.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60D82E6-ED92-4053-B960-D71BFC4D0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520297"/>
                <a:ext cx="8112095" cy="578685"/>
              </a:xfrm>
              <a:prstGeom prst="rect">
                <a:avLst/>
              </a:prstGeom>
              <a:blipFill>
                <a:blip r:embed="rId6"/>
                <a:stretch>
                  <a:fillRect t="-5319" b="-26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: 圓角 9">
            <a:extLst>
              <a:ext uri="{FF2B5EF4-FFF2-40B4-BE49-F238E27FC236}">
                <a16:creationId xmlns:a16="http://schemas.microsoft.com/office/drawing/2014/main" xmlns="" id="{34B569FB-856B-4C2C-99BD-68415AB66AA9}"/>
              </a:ext>
            </a:extLst>
          </p:cNvPr>
          <p:cNvSpPr/>
          <p:nvPr/>
        </p:nvSpPr>
        <p:spPr>
          <a:xfrm>
            <a:off x="741347" y="5456855"/>
            <a:ext cx="7886700" cy="7397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xmlns="" id="{4EE5F6D8-0D94-4AD1-9FAE-4836B27FC878}"/>
              </a:ext>
            </a:extLst>
          </p:cNvPr>
          <p:cNvSpPr/>
          <p:nvPr/>
        </p:nvSpPr>
        <p:spPr>
          <a:xfrm>
            <a:off x="5563526" y="2773406"/>
            <a:ext cx="1181100" cy="5785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理想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xmlns="" id="{B872F75D-2507-4DEA-BFEF-3F05E2D40E21}"/>
              </a:ext>
            </a:extLst>
          </p:cNvPr>
          <p:cNvSpPr/>
          <p:nvPr/>
        </p:nvSpPr>
        <p:spPr>
          <a:xfrm>
            <a:off x="6154076" y="4368778"/>
            <a:ext cx="1181100" cy="5785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现实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xmlns="" id="{4B7E2717-5C2B-40E2-A06A-FD5A07C50E58}"/>
              </a:ext>
            </a:extLst>
          </p:cNvPr>
          <p:cNvSpPr/>
          <p:nvPr/>
        </p:nvSpPr>
        <p:spPr>
          <a:xfrm>
            <a:off x="5563526" y="6106815"/>
            <a:ext cx="1181100" cy="5785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理想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xmlns="" id="{1272EC0C-54AF-4D36-AFCE-F4BE5A949008}"/>
              </a:ext>
            </a:extLst>
          </p:cNvPr>
          <p:cNvSpPr/>
          <p:nvPr/>
        </p:nvSpPr>
        <p:spPr>
          <a:xfrm>
            <a:off x="2740400" y="6099703"/>
            <a:ext cx="1181100" cy="5785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现实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06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5" grpId="0" animBg="1"/>
      <p:bldP spid="12" grpId="0" animBg="1"/>
      <p:bldP spid="15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B6F45D7-73F0-4A5F-939F-41C53EF07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do we want?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25D418E-89E8-4185-BE58-5C9E03140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xmlns="" id="{A21CA728-42AF-48BE-8E32-AF48E8E1CEE4}"/>
              </a:ext>
            </a:extLst>
          </p:cNvPr>
          <p:cNvGrpSpPr/>
          <p:nvPr/>
        </p:nvGrpSpPr>
        <p:grpSpPr>
          <a:xfrm>
            <a:off x="782328" y="1751751"/>
            <a:ext cx="7886700" cy="739710"/>
            <a:chOff x="782328" y="1751751"/>
            <a:chExt cx="7886700" cy="739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xmlns="" id="{6FC5D587-1633-4C25-8CCB-E3E5EBD6E0D8}"/>
                    </a:ext>
                  </a:extLst>
                </p:cNvPr>
                <p:cNvSpPr txBox="1"/>
                <p:nvPr/>
              </p:nvSpPr>
              <p:spPr>
                <a:xfrm>
                  <a:off x="2606007" y="1825625"/>
                  <a:ext cx="5627594" cy="5786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8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zh-TW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</m:sup>
                            </m:s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𝑎𝑙𝑙</m:t>
                                </m:r>
                              </m:sup>
                            </m:s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zh-TW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6FC5D587-1633-4C25-8CCB-E3E5EBD6E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6007" y="1825625"/>
                  <a:ext cx="5627594" cy="57868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xmlns="" id="{397F1389-E048-4FD8-A081-7D175B07907C}"/>
                </a:ext>
              </a:extLst>
            </p:cNvPr>
            <p:cNvSpPr/>
            <p:nvPr/>
          </p:nvSpPr>
          <p:spPr>
            <a:xfrm>
              <a:off x="782328" y="1751751"/>
              <a:ext cx="7886700" cy="739710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xmlns="" id="{03615B69-F418-4D0D-9EC9-EC127DF9109D}"/>
                </a:ext>
              </a:extLst>
            </p:cNvPr>
            <p:cNvSpPr txBox="1"/>
            <p:nvPr/>
          </p:nvSpPr>
          <p:spPr>
            <a:xfrm>
              <a:off x="1111622" y="1861512"/>
              <a:ext cx="34603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We want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xmlns="" id="{4E267C20-D581-4827-B71C-F25665275C69}"/>
                  </a:ext>
                </a:extLst>
              </p:cNvPr>
              <p:cNvSpPr txBox="1"/>
              <p:nvPr/>
            </p:nvSpPr>
            <p:spPr>
              <a:xfrm>
                <a:off x="782328" y="2906977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800" dirty="0"/>
                  <a:t>What kind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zh-TW" altLang="en-US" sz="28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800" dirty="0"/>
                  <a:t>fulfill it?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4E267C20-D581-4827-B71C-F25665275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28" y="2906977"/>
                <a:ext cx="4572000" cy="523220"/>
              </a:xfrm>
              <a:prstGeom prst="rect">
                <a:avLst/>
              </a:prstGeom>
              <a:blipFill>
                <a:blip r:embed="rId4"/>
                <a:stretch>
                  <a:fillRect l="-2667" t="-11628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箭號: 向下 21">
            <a:extLst>
              <a:ext uri="{FF2B5EF4-FFF2-40B4-BE49-F238E27FC236}">
                <a16:creationId xmlns:a16="http://schemas.microsoft.com/office/drawing/2014/main" xmlns="" id="{45AE5683-E302-40E9-9229-9CE9F7BBCDD5}"/>
              </a:ext>
            </a:extLst>
          </p:cNvPr>
          <p:cNvSpPr/>
          <p:nvPr/>
        </p:nvSpPr>
        <p:spPr>
          <a:xfrm flipV="1">
            <a:off x="7487372" y="2491461"/>
            <a:ext cx="685319" cy="1003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xmlns="" id="{487EFAB0-CCF8-42C7-869C-3F0A9F965B70}"/>
                  </a:ext>
                </a:extLst>
              </p:cNvPr>
              <p:cNvSpPr txBox="1"/>
              <p:nvPr/>
            </p:nvSpPr>
            <p:spPr>
              <a:xfrm>
                <a:off x="2214146" y="4425720"/>
                <a:ext cx="672592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zh-TW" alt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dirty="0"/>
                  <a:t>is a good proxy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𝑎𝑙𝑙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/>
                  <a:t>for evaluating loss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TW" sz="2400" dirty="0"/>
                  <a:t> given any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400" dirty="0" smtClean="0"/>
                  <a:t>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87EFAB0-CCF8-42C7-869C-3F0A9F965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146" y="4425720"/>
                <a:ext cx="6725928" cy="830997"/>
              </a:xfrm>
              <a:prstGeom prst="rect">
                <a:avLst/>
              </a:prstGeom>
              <a:blipFill>
                <a:blip r:embed="rId5"/>
                <a:stretch>
                  <a:fillRect l="-1359"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xmlns="" id="{8672B958-31A2-4688-A8AB-9C2C13DE10F6}"/>
                  </a:ext>
                </a:extLst>
              </p:cNvPr>
              <p:cNvSpPr txBox="1"/>
              <p:nvPr/>
            </p:nvSpPr>
            <p:spPr>
              <a:xfrm>
                <a:off x="2137495" y="3701595"/>
                <a:ext cx="62436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TW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,|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𝑎𝑙𝑙</m:t>
                            </m:r>
                          </m:sub>
                        </m:sSub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zh-TW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TW" sz="2800" dirty="0"/>
                  <a:t>/2</a:t>
                </a:r>
                <a:endParaRPr lang="zh-TW" altLang="en-US" sz="2800" dirty="0"/>
              </a:p>
            </p:txBody>
          </p:sp>
        </mc:Choice>
        <mc:Fallback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672B958-31A2-4688-A8AB-9C2C13DE1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495" y="3701595"/>
                <a:ext cx="6243632" cy="430887"/>
              </a:xfrm>
              <a:prstGeom prst="rect">
                <a:avLst/>
              </a:prstGeom>
              <a:blipFill rotWithShape="0">
                <a:blip r:embed="rId6"/>
                <a:stretch>
                  <a:fillRect t="-23944" r="-2344" b="-50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: 圓角 19">
            <a:extLst>
              <a:ext uri="{FF2B5EF4-FFF2-40B4-BE49-F238E27FC236}">
                <a16:creationId xmlns:a16="http://schemas.microsoft.com/office/drawing/2014/main" xmlns="" id="{57B951D0-A6D4-42D9-8CC7-FA55C6FCBDFE}"/>
              </a:ext>
            </a:extLst>
          </p:cNvPr>
          <p:cNvSpPr/>
          <p:nvPr/>
        </p:nvSpPr>
        <p:spPr>
          <a:xfrm>
            <a:off x="782328" y="3551074"/>
            <a:ext cx="7886700" cy="7397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547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 animBg="1"/>
      <p:bldP spid="13" grpId="0"/>
      <p:bldP spid="19" grpId="0"/>
      <p:bldP spid="2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B6F45D7-73F0-4A5F-939F-41C53EF07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do we want?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25D418E-89E8-4185-BE58-5C9E03140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xmlns="" id="{A21CA728-42AF-48BE-8E32-AF48E8E1CEE4}"/>
              </a:ext>
            </a:extLst>
          </p:cNvPr>
          <p:cNvGrpSpPr/>
          <p:nvPr/>
        </p:nvGrpSpPr>
        <p:grpSpPr>
          <a:xfrm>
            <a:off x="782328" y="1751751"/>
            <a:ext cx="7886700" cy="739710"/>
            <a:chOff x="782328" y="1751751"/>
            <a:chExt cx="7886700" cy="739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xmlns="" id="{6FC5D587-1633-4C25-8CCB-E3E5EBD6E0D8}"/>
                    </a:ext>
                  </a:extLst>
                </p:cNvPr>
                <p:cNvSpPr txBox="1"/>
                <p:nvPr/>
              </p:nvSpPr>
              <p:spPr>
                <a:xfrm>
                  <a:off x="2606007" y="1825625"/>
                  <a:ext cx="5627594" cy="5786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8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zh-TW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</m:sup>
                            </m:s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𝑎𝑙𝑙</m:t>
                                </m:r>
                              </m:sup>
                            </m:s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zh-TW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6FC5D587-1633-4C25-8CCB-E3E5EBD6E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6007" y="1825625"/>
                  <a:ext cx="5627594" cy="57868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xmlns="" id="{397F1389-E048-4FD8-A081-7D175B07907C}"/>
                </a:ext>
              </a:extLst>
            </p:cNvPr>
            <p:cNvSpPr/>
            <p:nvPr/>
          </p:nvSpPr>
          <p:spPr>
            <a:xfrm>
              <a:off x="782328" y="1751751"/>
              <a:ext cx="7886700" cy="739710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xmlns="" id="{03615B69-F418-4D0D-9EC9-EC127DF9109D}"/>
                </a:ext>
              </a:extLst>
            </p:cNvPr>
            <p:cNvSpPr txBox="1"/>
            <p:nvPr/>
          </p:nvSpPr>
          <p:spPr>
            <a:xfrm>
              <a:off x="1111622" y="1833807"/>
              <a:ext cx="34603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We want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xmlns="" id="{CD475E4C-978E-4A02-BC01-02620AB926BC}"/>
                  </a:ext>
                </a:extLst>
              </p:cNvPr>
              <p:cNvSpPr txBox="1"/>
              <p:nvPr/>
            </p:nvSpPr>
            <p:spPr>
              <a:xfrm>
                <a:off x="2137495" y="3701595"/>
                <a:ext cx="62436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TW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,|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𝑎𝑙𝑙</m:t>
                            </m:r>
                          </m:sub>
                        </m:sSub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zh-TW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TW" sz="2800" dirty="0"/>
                  <a:t>/2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D475E4C-978E-4A02-BC01-02620AB92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495" y="3701595"/>
                <a:ext cx="6243632" cy="430887"/>
              </a:xfrm>
              <a:prstGeom prst="rect">
                <a:avLst/>
              </a:prstGeom>
              <a:blipFill>
                <a:blip r:embed="rId4"/>
                <a:stretch>
                  <a:fillRect t="-23944" r="-23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: 圓角 15">
            <a:extLst>
              <a:ext uri="{FF2B5EF4-FFF2-40B4-BE49-F238E27FC236}">
                <a16:creationId xmlns:a16="http://schemas.microsoft.com/office/drawing/2014/main" xmlns="" id="{CDF4F8FB-FADB-46DA-B46D-A44CDBEF886F}"/>
              </a:ext>
            </a:extLst>
          </p:cNvPr>
          <p:cNvSpPr/>
          <p:nvPr/>
        </p:nvSpPr>
        <p:spPr>
          <a:xfrm>
            <a:off x="782328" y="3551074"/>
            <a:ext cx="7886700" cy="7397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xmlns="" id="{4E267C20-D581-4827-B71C-F25665275C69}"/>
                  </a:ext>
                </a:extLst>
              </p:cNvPr>
              <p:cNvSpPr txBox="1"/>
              <p:nvPr/>
            </p:nvSpPr>
            <p:spPr>
              <a:xfrm>
                <a:off x="782328" y="2906977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800" dirty="0"/>
                  <a:t>What kind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zh-TW" altLang="en-US" sz="28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800" dirty="0"/>
                  <a:t>fulfill it?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4E267C20-D581-4827-B71C-F25665275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28" y="2906977"/>
                <a:ext cx="4572000" cy="523220"/>
              </a:xfrm>
              <a:prstGeom prst="rect">
                <a:avLst/>
              </a:prstGeom>
              <a:blipFill>
                <a:blip r:embed="rId5"/>
                <a:stretch>
                  <a:fillRect l="-2667" t="-11628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箭號: 向下 21">
            <a:extLst>
              <a:ext uri="{FF2B5EF4-FFF2-40B4-BE49-F238E27FC236}">
                <a16:creationId xmlns:a16="http://schemas.microsoft.com/office/drawing/2014/main" xmlns="" id="{45AE5683-E302-40E9-9229-9CE9F7BBCDD5}"/>
              </a:ext>
            </a:extLst>
          </p:cNvPr>
          <p:cNvSpPr/>
          <p:nvPr/>
        </p:nvSpPr>
        <p:spPr>
          <a:xfrm flipV="1">
            <a:off x="7487372" y="2491461"/>
            <a:ext cx="685319" cy="1003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xmlns="" id="{5336EA59-F5D1-424B-8C08-EBF4FDE65271}"/>
                  </a:ext>
                </a:extLst>
              </p:cNvPr>
              <p:cNvSpPr txBox="1"/>
              <p:nvPr/>
            </p:nvSpPr>
            <p:spPr>
              <a:xfrm>
                <a:off x="897070" y="4501988"/>
                <a:ext cx="6575180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𝑡𝑟𝑎𝑖𝑛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𝑎𝑙𝑙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𝑡𝑟𝑎𝑖𝑛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m:rPr>
                          <m:nor/>
                        </m:rPr>
                        <a:rPr lang="en-US" altLang="zh-TW" sz="2400" dirty="0"/>
                        <m:t>/</m:t>
                      </m:r>
                      <m:r>
                        <m:rPr>
                          <m:nor/>
                        </m:rPr>
                        <a:rPr lang="en-US" altLang="zh-TW" sz="2400" dirty="0"/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336EA59-F5D1-424B-8C08-EBF4FDE65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70" y="4501988"/>
                <a:ext cx="6575180" cy="509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xmlns="" id="{2E46E688-AC99-42B0-AA3E-418CC728958B}"/>
                  </a:ext>
                </a:extLst>
              </p:cNvPr>
              <p:cNvSpPr txBox="1"/>
              <p:nvPr/>
            </p:nvSpPr>
            <p:spPr>
              <a:xfrm>
                <a:off x="1009467" y="5222608"/>
                <a:ext cx="6575180" cy="522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m:rPr>
                          <m:nor/>
                        </m:rPr>
                        <a:rPr lang="en-US" altLang="zh-TW" sz="2400" dirty="0"/>
                        <m:t>/</m:t>
                      </m:r>
                      <m:r>
                        <m:rPr>
                          <m:nor/>
                        </m:rPr>
                        <a:rPr lang="en-US" altLang="zh-TW" sz="2400" dirty="0"/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E46E688-AC99-42B0-AA3E-418CC7289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467" y="5222608"/>
                <a:ext cx="6575180" cy="5228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xmlns="" id="{37EC07A7-FE1D-4953-A85C-57404CD47F97}"/>
                  </a:ext>
                </a:extLst>
              </p:cNvPr>
              <p:cNvSpPr txBox="1"/>
              <p:nvPr/>
            </p:nvSpPr>
            <p:spPr>
              <a:xfrm>
                <a:off x="990012" y="5989419"/>
                <a:ext cx="6575180" cy="522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𝑎𝑙𝑙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m:rPr>
                          <m:nor/>
                        </m:rPr>
                        <a:rPr lang="en-US" altLang="zh-TW" sz="2400" dirty="0"/>
                        <m:t>/</m:t>
                      </m:r>
                      <m:r>
                        <m:rPr>
                          <m:nor/>
                        </m:rPr>
                        <a:rPr lang="en-US" altLang="zh-TW" sz="2400" dirty="0"/>
                        <m:t>2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m:rPr>
                          <m:nor/>
                        </m:rPr>
                        <a:rPr lang="en-US" altLang="zh-TW" sz="2400" dirty="0"/>
                        <m:t>/</m:t>
                      </m:r>
                      <m:r>
                        <m:rPr>
                          <m:nor/>
                        </m:rPr>
                        <a:rPr lang="en-US" altLang="zh-TW" sz="2400" dirty="0"/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37EC07A7-FE1D-4953-A85C-57404CD47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12" y="5989419"/>
                <a:ext cx="6575180" cy="5228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xmlns="" id="{98CD47B6-A4AF-4F53-885C-7C0B6437EF4D}"/>
                  </a:ext>
                </a:extLst>
              </p:cNvPr>
              <p:cNvSpPr txBox="1"/>
              <p:nvPr/>
            </p:nvSpPr>
            <p:spPr>
              <a:xfrm>
                <a:off x="4677001" y="6004039"/>
                <a:ext cx="3567422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𝑎𝑙𝑙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98CD47B6-A4AF-4F53-885C-7C0B6437E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01" y="6004039"/>
                <a:ext cx="3567422" cy="5091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接點 23">
            <a:extLst>
              <a:ext uri="{FF2B5EF4-FFF2-40B4-BE49-F238E27FC236}">
                <a16:creationId xmlns:a16="http://schemas.microsoft.com/office/drawing/2014/main" xmlns="" id="{E0D1C4E7-B1B2-4D82-853F-8D41C605478C}"/>
              </a:ext>
            </a:extLst>
          </p:cNvPr>
          <p:cNvCxnSpPr/>
          <p:nvPr/>
        </p:nvCxnSpPr>
        <p:spPr>
          <a:xfrm>
            <a:off x="3146148" y="4992116"/>
            <a:ext cx="22322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xmlns="" id="{B648E692-CDE9-45E1-954A-94DBCBF5D8AF}"/>
              </a:ext>
            </a:extLst>
          </p:cNvPr>
          <p:cNvCxnSpPr>
            <a:cxnSpLocks/>
          </p:cNvCxnSpPr>
          <p:nvPr/>
        </p:nvCxnSpPr>
        <p:spPr>
          <a:xfrm>
            <a:off x="1409160" y="5712904"/>
            <a:ext cx="19266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xmlns="" id="{1263BA44-3390-4FED-9D95-F079E0BA5A80}"/>
                  </a:ext>
                </a:extLst>
              </p:cNvPr>
              <p:cNvSpPr txBox="1"/>
              <p:nvPr/>
            </p:nvSpPr>
            <p:spPr>
              <a:xfrm>
                <a:off x="4765398" y="5258026"/>
                <a:ext cx="3906519" cy="501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263BA44-3390-4FED-9D95-F079E0BA5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398" y="5258026"/>
                <a:ext cx="3906519" cy="5012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: 圓角 26">
            <a:extLst>
              <a:ext uri="{FF2B5EF4-FFF2-40B4-BE49-F238E27FC236}">
                <a16:creationId xmlns:a16="http://schemas.microsoft.com/office/drawing/2014/main" xmlns="" id="{317B0B62-9EB8-4CCA-BC2E-F1AF857F07B6}"/>
              </a:ext>
            </a:extLst>
          </p:cNvPr>
          <p:cNvSpPr/>
          <p:nvPr/>
        </p:nvSpPr>
        <p:spPr>
          <a:xfrm>
            <a:off x="4683089" y="5183698"/>
            <a:ext cx="4026928" cy="66266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77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3" grpId="0"/>
      <p:bldP spid="26" grpId="0"/>
      <p:bldP spid="2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B6F45D7-73F0-4A5F-939F-41C53EF07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do we want?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25D418E-89E8-4185-BE58-5C9E03140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xmlns="" id="{A21CA728-42AF-48BE-8E32-AF48E8E1CEE4}"/>
              </a:ext>
            </a:extLst>
          </p:cNvPr>
          <p:cNvGrpSpPr/>
          <p:nvPr/>
        </p:nvGrpSpPr>
        <p:grpSpPr>
          <a:xfrm>
            <a:off x="782328" y="1751751"/>
            <a:ext cx="7886700" cy="739710"/>
            <a:chOff x="782328" y="1751751"/>
            <a:chExt cx="7886700" cy="739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xmlns="" id="{6FC5D587-1633-4C25-8CCB-E3E5EBD6E0D8}"/>
                    </a:ext>
                  </a:extLst>
                </p:cNvPr>
                <p:cNvSpPr txBox="1"/>
                <p:nvPr/>
              </p:nvSpPr>
              <p:spPr>
                <a:xfrm>
                  <a:off x="2606007" y="1825625"/>
                  <a:ext cx="5627594" cy="5786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8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zh-TW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</m:sup>
                            </m:s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𝑎𝑙𝑙</m:t>
                                </m:r>
                              </m:sup>
                            </m:s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zh-TW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6FC5D587-1633-4C25-8CCB-E3E5EBD6E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6007" y="1825625"/>
                  <a:ext cx="5627594" cy="57868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xmlns="" id="{397F1389-E048-4FD8-A081-7D175B07907C}"/>
                </a:ext>
              </a:extLst>
            </p:cNvPr>
            <p:cNvSpPr/>
            <p:nvPr/>
          </p:nvSpPr>
          <p:spPr>
            <a:xfrm>
              <a:off x="782328" y="1751751"/>
              <a:ext cx="7886700" cy="739710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xmlns="" id="{03615B69-F418-4D0D-9EC9-EC127DF9109D}"/>
                </a:ext>
              </a:extLst>
            </p:cNvPr>
            <p:cNvSpPr txBox="1"/>
            <p:nvPr/>
          </p:nvSpPr>
          <p:spPr>
            <a:xfrm>
              <a:off x="1111622" y="1833807"/>
              <a:ext cx="34603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We want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xmlns="" id="{CD475E4C-978E-4A02-BC01-02620AB926BC}"/>
                  </a:ext>
                </a:extLst>
              </p:cNvPr>
              <p:cNvSpPr txBox="1"/>
              <p:nvPr/>
            </p:nvSpPr>
            <p:spPr>
              <a:xfrm>
                <a:off x="2137495" y="3701595"/>
                <a:ext cx="62436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TW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,|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𝑎𝑙𝑙</m:t>
                            </m:r>
                          </m:sub>
                        </m:sSub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zh-TW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TW" sz="2800" dirty="0"/>
                  <a:t>/2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D475E4C-978E-4A02-BC01-02620AB92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495" y="3701595"/>
                <a:ext cx="6243632" cy="430887"/>
              </a:xfrm>
              <a:prstGeom prst="rect">
                <a:avLst/>
              </a:prstGeom>
              <a:blipFill>
                <a:blip r:embed="rId4"/>
                <a:stretch>
                  <a:fillRect t="-23944" r="-23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: 圓角 15">
            <a:extLst>
              <a:ext uri="{FF2B5EF4-FFF2-40B4-BE49-F238E27FC236}">
                <a16:creationId xmlns:a16="http://schemas.microsoft.com/office/drawing/2014/main" xmlns="" id="{CDF4F8FB-FADB-46DA-B46D-A44CDBEF886F}"/>
              </a:ext>
            </a:extLst>
          </p:cNvPr>
          <p:cNvSpPr/>
          <p:nvPr/>
        </p:nvSpPr>
        <p:spPr>
          <a:xfrm>
            <a:off x="782328" y="3551074"/>
            <a:ext cx="7886700" cy="7397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xmlns="" id="{4E267C20-D581-4827-B71C-F25665275C69}"/>
                  </a:ext>
                </a:extLst>
              </p:cNvPr>
              <p:cNvSpPr txBox="1"/>
              <p:nvPr/>
            </p:nvSpPr>
            <p:spPr>
              <a:xfrm>
                <a:off x="782328" y="2906977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800" dirty="0"/>
                  <a:t>What kind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zh-TW" altLang="en-US" sz="28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800" dirty="0"/>
                  <a:t>fulfill it?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4E267C20-D581-4827-B71C-F25665275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28" y="2906977"/>
                <a:ext cx="4572000" cy="523220"/>
              </a:xfrm>
              <a:prstGeom prst="rect">
                <a:avLst/>
              </a:prstGeom>
              <a:blipFill>
                <a:blip r:embed="rId5"/>
                <a:stretch>
                  <a:fillRect l="-2667" t="-11628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箭號: 向下 21">
            <a:extLst>
              <a:ext uri="{FF2B5EF4-FFF2-40B4-BE49-F238E27FC236}">
                <a16:creationId xmlns:a16="http://schemas.microsoft.com/office/drawing/2014/main" xmlns="" id="{45AE5683-E302-40E9-9229-9CE9F7BBCDD5}"/>
              </a:ext>
            </a:extLst>
          </p:cNvPr>
          <p:cNvSpPr/>
          <p:nvPr/>
        </p:nvSpPr>
        <p:spPr>
          <a:xfrm flipV="1">
            <a:off x="7487372" y="2491461"/>
            <a:ext cx="685319" cy="1003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xmlns="" id="{FE1C043E-29E2-44ED-979D-78D2FD273CED}"/>
              </a:ext>
            </a:extLst>
          </p:cNvPr>
          <p:cNvSpPr/>
          <p:nvPr/>
        </p:nvSpPr>
        <p:spPr>
          <a:xfrm>
            <a:off x="775191" y="5246358"/>
            <a:ext cx="7886700" cy="7397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xmlns="" id="{517785ED-320C-49BE-AACA-DCA9E01E9904}"/>
                  </a:ext>
                </a:extLst>
              </p:cNvPr>
              <p:cNvSpPr txBox="1"/>
              <p:nvPr/>
            </p:nvSpPr>
            <p:spPr>
              <a:xfrm>
                <a:off x="7356342" y="4648704"/>
                <a:ext cx="14035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m:rPr>
                          <m:nor/>
                        </m:rPr>
                        <a:rPr lang="en-US" altLang="zh-TW" sz="2400" dirty="0"/>
                        <m:t>/2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517785ED-320C-49BE-AACA-DCA9E01E9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42" y="4648704"/>
                <a:ext cx="1403581" cy="461665"/>
              </a:xfrm>
              <a:prstGeom prst="rect">
                <a:avLst/>
              </a:prstGeom>
              <a:blipFill>
                <a:blip r:embed="rId6"/>
                <a:stretch>
                  <a:fillRect r="-3043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xmlns="" id="{62E575EC-283B-4195-8FEE-1C2D1CCE0BA6}"/>
                  </a:ext>
                </a:extLst>
              </p:cNvPr>
              <p:cNvSpPr txBox="1"/>
              <p:nvPr/>
            </p:nvSpPr>
            <p:spPr>
              <a:xfrm>
                <a:off x="628650" y="4657536"/>
                <a:ext cx="51640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800" dirty="0"/>
                  <a:t>We want to sample </a:t>
                </a:r>
                <a:r>
                  <a:rPr lang="en-US" altLang="zh-TW" sz="2800" b="1" dirty="0"/>
                  <a:t>good</a:t>
                </a:r>
                <a:r>
                  <a:rPr lang="en-US" altLang="zh-TW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62E575EC-283B-4195-8FEE-1C2D1CCE0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657536"/>
                <a:ext cx="5164050" cy="523220"/>
              </a:xfrm>
              <a:prstGeom prst="rect">
                <a:avLst/>
              </a:prstGeom>
              <a:blipFill>
                <a:blip r:embed="rId7"/>
                <a:stretch>
                  <a:fillRect l="-2361"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xmlns="" id="{AF0FBFEF-C6CC-4CDC-9418-E99CAC19D2C0}"/>
                  </a:ext>
                </a:extLst>
              </p:cNvPr>
              <p:cNvSpPr txBox="1"/>
              <p:nvPr/>
            </p:nvSpPr>
            <p:spPr>
              <a:xfrm>
                <a:off x="2086434" y="5419473"/>
                <a:ext cx="597169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TW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,|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𝑎𝑙𝑙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AF0FBFEF-C6CC-4CDC-9418-E99CAC19D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34" y="5419473"/>
                <a:ext cx="597169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xmlns="" id="{DB47DEF2-A1B2-40AF-BDAC-E22D9115A3D3}"/>
                  </a:ext>
                </a:extLst>
              </p:cNvPr>
              <p:cNvSpPr txBox="1"/>
              <p:nvPr/>
            </p:nvSpPr>
            <p:spPr>
              <a:xfrm>
                <a:off x="-74362" y="6111024"/>
                <a:ext cx="96000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2800" dirty="0"/>
                  <a:t>What is the probability of sampling </a:t>
                </a:r>
                <a:r>
                  <a:rPr lang="en-US" altLang="zh-TW" sz="2800" b="1" dirty="0"/>
                  <a:t>bad</a:t>
                </a:r>
                <a:r>
                  <a:rPr lang="en-US" altLang="zh-TW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en-US" altLang="zh-TW" sz="2800" dirty="0"/>
                  <a:t>?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DB47DEF2-A1B2-40AF-BDAC-E22D9115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362" y="6111024"/>
                <a:ext cx="9600080" cy="523220"/>
              </a:xfrm>
              <a:prstGeom prst="rect">
                <a:avLst/>
              </a:prstGeom>
              <a:blipFill>
                <a:blip r:embed="rId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接點 6">
            <a:extLst>
              <a:ext uri="{FF2B5EF4-FFF2-40B4-BE49-F238E27FC236}">
                <a16:creationId xmlns:a16="http://schemas.microsoft.com/office/drawing/2014/main" xmlns="" id="{F3EBBFFD-F152-49DC-AC8E-02A9D311136B}"/>
              </a:ext>
            </a:extLst>
          </p:cNvPr>
          <p:cNvCxnSpPr/>
          <p:nvPr/>
        </p:nvCxnSpPr>
        <p:spPr>
          <a:xfrm>
            <a:off x="-395142" y="4569765"/>
            <a:ext cx="99342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64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B6F45D7-73F0-4A5F-939F-41C53EF07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0" dirty="0"/>
              <a:t>Probability of Failure </a:t>
            </a:r>
            <a:endParaRPr lang="zh-TW" altLang="en-US" dirty="0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xmlns="" id="{41F4B82F-2F2F-4C49-98EC-729D9177B8CB}"/>
              </a:ext>
            </a:extLst>
          </p:cNvPr>
          <p:cNvSpPr/>
          <p:nvPr/>
        </p:nvSpPr>
        <p:spPr>
          <a:xfrm>
            <a:off x="1564841" y="29645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xmlns="" id="{20AF6EBA-7027-4ADD-BDE8-621320D8EC85}"/>
              </a:ext>
            </a:extLst>
          </p:cNvPr>
          <p:cNvSpPr/>
          <p:nvPr/>
        </p:nvSpPr>
        <p:spPr>
          <a:xfrm>
            <a:off x="1564841" y="417725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xmlns="" id="{FCDC2EFC-FFFE-4B6C-96D6-11FB4C429986}"/>
              </a:ext>
            </a:extLst>
          </p:cNvPr>
          <p:cNvSpPr/>
          <p:nvPr/>
        </p:nvSpPr>
        <p:spPr>
          <a:xfrm>
            <a:off x="1564841" y="35708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xmlns="" id="{CCD0365F-3A9B-4243-9416-941D1D99A572}"/>
              </a:ext>
            </a:extLst>
          </p:cNvPr>
          <p:cNvSpPr/>
          <p:nvPr/>
        </p:nvSpPr>
        <p:spPr>
          <a:xfrm>
            <a:off x="1564841" y="478361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xmlns="" id="{AB1B5A10-0E32-4B35-8B05-37AB6C9FA0F6}"/>
              </a:ext>
            </a:extLst>
          </p:cNvPr>
          <p:cNvSpPr/>
          <p:nvPr/>
        </p:nvSpPr>
        <p:spPr>
          <a:xfrm>
            <a:off x="1564841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xmlns="" id="{A2BD878C-8136-4784-8C40-55CDA5FF2B12}"/>
              </a:ext>
            </a:extLst>
          </p:cNvPr>
          <p:cNvSpPr/>
          <p:nvPr/>
        </p:nvSpPr>
        <p:spPr>
          <a:xfrm>
            <a:off x="1564841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xmlns="" id="{7985E43E-EEE0-4179-8B6B-C16287E062F2}"/>
              </a:ext>
            </a:extLst>
          </p:cNvPr>
          <p:cNvSpPr/>
          <p:nvPr/>
        </p:nvSpPr>
        <p:spPr>
          <a:xfrm>
            <a:off x="715928" y="158588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xmlns="" id="{55FD1DCA-CF5A-469D-A5D1-291D8DD43D7C}"/>
              </a:ext>
            </a:extLst>
          </p:cNvPr>
          <p:cNvSpPr/>
          <p:nvPr/>
        </p:nvSpPr>
        <p:spPr>
          <a:xfrm>
            <a:off x="715928" y="2078941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xmlns="" id="{26649EB4-1F44-4926-B30F-ADD260BDEA84}"/>
              </a:ext>
            </a:extLst>
          </p:cNvPr>
          <p:cNvSpPr txBox="1"/>
          <p:nvPr/>
        </p:nvSpPr>
        <p:spPr>
          <a:xfrm>
            <a:off x="2710611" y="6281290"/>
            <a:ext cx="3971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Each point is a training set.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xmlns="" id="{DB6FE742-FD4B-44EC-81D9-7B0555C32D66}"/>
                  </a:ext>
                </a:extLst>
              </p:cNvPr>
              <p:cNvSpPr txBox="1"/>
              <p:nvPr/>
            </p:nvSpPr>
            <p:spPr>
              <a:xfrm>
                <a:off x="983206" y="1398885"/>
                <a:ext cx="23117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/>
                  <a:t>good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srgbClr val="0000FF"/>
                    </a:solidFill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B6FE742-FD4B-44EC-81D9-7B0555C32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06" y="1398885"/>
                <a:ext cx="2311774" cy="461665"/>
              </a:xfrm>
              <a:prstGeom prst="rect">
                <a:avLst/>
              </a:prstGeom>
              <a:blipFill>
                <a:blip r:embed="rId3"/>
                <a:stretch>
                  <a:fillRect l="-3947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xmlns="" id="{B8FC654F-45EC-4E5F-BFE8-EDF6506FA838}"/>
                  </a:ext>
                </a:extLst>
              </p:cNvPr>
              <p:cNvSpPr txBox="1"/>
              <p:nvPr/>
            </p:nvSpPr>
            <p:spPr>
              <a:xfrm>
                <a:off x="986696" y="1938108"/>
                <a:ext cx="23117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/>
                  <a:t>bad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srgbClr val="0000FF"/>
                    </a:solidFill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B8FC654F-45EC-4E5F-BFE8-EDF6506FA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96" y="1938108"/>
                <a:ext cx="2311774" cy="461665"/>
              </a:xfrm>
              <a:prstGeom prst="rect">
                <a:avLst/>
              </a:prstGeom>
              <a:blipFill>
                <a:blip r:embed="rId4"/>
                <a:stretch>
                  <a:fillRect l="-4222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橢圓 53">
            <a:extLst>
              <a:ext uri="{FF2B5EF4-FFF2-40B4-BE49-F238E27FC236}">
                <a16:creationId xmlns:a16="http://schemas.microsoft.com/office/drawing/2014/main" xmlns="" id="{8C77C2D1-8BD4-4884-8E85-F66A067831D9}"/>
              </a:ext>
            </a:extLst>
          </p:cNvPr>
          <p:cNvSpPr/>
          <p:nvPr/>
        </p:nvSpPr>
        <p:spPr>
          <a:xfrm>
            <a:off x="2530611" y="29645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xmlns="" id="{C21AFCDF-A7C0-4225-B8FB-3499431441DD}"/>
              </a:ext>
            </a:extLst>
          </p:cNvPr>
          <p:cNvSpPr/>
          <p:nvPr/>
        </p:nvSpPr>
        <p:spPr>
          <a:xfrm>
            <a:off x="2530611" y="417725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xmlns="" id="{2F2DFE85-9C27-49FD-8066-8E192D8BCE3A}"/>
              </a:ext>
            </a:extLst>
          </p:cNvPr>
          <p:cNvSpPr/>
          <p:nvPr/>
        </p:nvSpPr>
        <p:spPr>
          <a:xfrm>
            <a:off x="2530611" y="35708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xmlns="" id="{9A43BCFD-2FAE-4CB9-A6CA-B8D7569E25AB}"/>
              </a:ext>
            </a:extLst>
          </p:cNvPr>
          <p:cNvSpPr/>
          <p:nvPr/>
        </p:nvSpPr>
        <p:spPr>
          <a:xfrm>
            <a:off x="2530611" y="478361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xmlns="" id="{A142E9EF-0802-4AB1-9439-90825AEE3B29}"/>
              </a:ext>
            </a:extLst>
          </p:cNvPr>
          <p:cNvSpPr/>
          <p:nvPr/>
        </p:nvSpPr>
        <p:spPr>
          <a:xfrm>
            <a:off x="2530611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xmlns="" id="{86A41356-DFF9-48F2-BE10-F7898BE78933}"/>
              </a:ext>
            </a:extLst>
          </p:cNvPr>
          <p:cNvSpPr/>
          <p:nvPr/>
        </p:nvSpPr>
        <p:spPr>
          <a:xfrm>
            <a:off x="2530611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xmlns="" id="{BCB65D6B-140F-4B96-BA87-E15C59A3F64F}"/>
              </a:ext>
            </a:extLst>
          </p:cNvPr>
          <p:cNvSpPr/>
          <p:nvPr/>
        </p:nvSpPr>
        <p:spPr>
          <a:xfrm>
            <a:off x="3496381" y="29645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xmlns="" id="{9687612E-B39C-4384-B844-4D42963188CD}"/>
              </a:ext>
            </a:extLst>
          </p:cNvPr>
          <p:cNvSpPr/>
          <p:nvPr/>
        </p:nvSpPr>
        <p:spPr>
          <a:xfrm>
            <a:off x="3496381" y="417725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xmlns="" id="{3563C514-2909-479B-B845-B416CFA60603}"/>
              </a:ext>
            </a:extLst>
          </p:cNvPr>
          <p:cNvSpPr/>
          <p:nvPr/>
        </p:nvSpPr>
        <p:spPr>
          <a:xfrm>
            <a:off x="3496381" y="35708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xmlns="" id="{E0F1A4B1-1AF2-4414-B1D9-C9A9D05ACDA6}"/>
              </a:ext>
            </a:extLst>
          </p:cNvPr>
          <p:cNvSpPr/>
          <p:nvPr/>
        </p:nvSpPr>
        <p:spPr>
          <a:xfrm>
            <a:off x="3496381" y="478361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xmlns="" id="{0C9DE401-AF82-4F62-AF5B-3EC4276A97AE}"/>
              </a:ext>
            </a:extLst>
          </p:cNvPr>
          <p:cNvSpPr/>
          <p:nvPr/>
        </p:nvSpPr>
        <p:spPr>
          <a:xfrm>
            <a:off x="3496381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xmlns="" id="{805FC9B0-7216-4CC5-A774-6B96A0F4F40F}"/>
              </a:ext>
            </a:extLst>
          </p:cNvPr>
          <p:cNvSpPr/>
          <p:nvPr/>
        </p:nvSpPr>
        <p:spPr>
          <a:xfrm>
            <a:off x="3496381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xmlns="" id="{11CC20F4-79EF-4B92-A311-A2C4C3DA7888}"/>
              </a:ext>
            </a:extLst>
          </p:cNvPr>
          <p:cNvSpPr/>
          <p:nvPr/>
        </p:nvSpPr>
        <p:spPr>
          <a:xfrm>
            <a:off x="4462151" y="29645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xmlns="" id="{FC6F5EA9-5583-42A5-AF33-9D5ED9E3A9CA}"/>
              </a:ext>
            </a:extLst>
          </p:cNvPr>
          <p:cNvSpPr/>
          <p:nvPr/>
        </p:nvSpPr>
        <p:spPr>
          <a:xfrm>
            <a:off x="4462151" y="4177254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xmlns="" id="{F3B23912-8E5D-4BEC-A2F3-BB89CA85117D}"/>
              </a:ext>
            </a:extLst>
          </p:cNvPr>
          <p:cNvSpPr/>
          <p:nvPr/>
        </p:nvSpPr>
        <p:spPr>
          <a:xfrm>
            <a:off x="4462151" y="35708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xmlns="" id="{EF370329-BBA8-4D62-AAA7-B619639A545C}"/>
              </a:ext>
            </a:extLst>
          </p:cNvPr>
          <p:cNvSpPr/>
          <p:nvPr/>
        </p:nvSpPr>
        <p:spPr>
          <a:xfrm>
            <a:off x="4462151" y="4783613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xmlns="" id="{C96F25A6-2E41-48DB-8C30-A6EB895E3789}"/>
              </a:ext>
            </a:extLst>
          </p:cNvPr>
          <p:cNvSpPr/>
          <p:nvPr/>
        </p:nvSpPr>
        <p:spPr>
          <a:xfrm>
            <a:off x="4462151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xmlns="" id="{D0A56AA8-88F1-42F8-B5FB-8DFA86A8B1FE}"/>
              </a:ext>
            </a:extLst>
          </p:cNvPr>
          <p:cNvSpPr/>
          <p:nvPr/>
        </p:nvSpPr>
        <p:spPr>
          <a:xfrm>
            <a:off x="4462151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xmlns="" id="{FD1C854B-16B9-4C0F-BDC4-855E72F03EBD}"/>
              </a:ext>
            </a:extLst>
          </p:cNvPr>
          <p:cNvSpPr/>
          <p:nvPr/>
        </p:nvSpPr>
        <p:spPr>
          <a:xfrm>
            <a:off x="5427921" y="29645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xmlns="" id="{F4B866E7-CCAD-4879-9BAF-7F5F5A44B2F2}"/>
              </a:ext>
            </a:extLst>
          </p:cNvPr>
          <p:cNvSpPr/>
          <p:nvPr/>
        </p:nvSpPr>
        <p:spPr>
          <a:xfrm>
            <a:off x="5427921" y="4177254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xmlns="" id="{F11D3160-5B92-4A09-BEBE-CCD59F217B5A}"/>
              </a:ext>
            </a:extLst>
          </p:cNvPr>
          <p:cNvSpPr/>
          <p:nvPr/>
        </p:nvSpPr>
        <p:spPr>
          <a:xfrm>
            <a:off x="5427921" y="35708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xmlns="" id="{0A06D299-9DB8-4F75-9265-C25E4E034E7C}"/>
              </a:ext>
            </a:extLst>
          </p:cNvPr>
          <p:cNvSpPr/>
          <p:nvPr/>
        </p:nvSpPr>
        <p:spPr>
          <a:xfrm>
            <a:off x="5427921" y="4783613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xmlns="" id="{EE87379E-9459-4D39-BE1B-58B3400B5DBC}"/>
              </a:ext>
            </a:extLst>
          </p:cNvPr>
          <p:cNvSpPr/>
          <p:nvPr/>
        </p:nvSpPr>
        <p:spPr>
          <a:xfrm>
            <a:off x="5427921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xmlns="" id="{DA59BF0D-12C0-4F77-A626-6B4D823A88EA}"/>
              </a:ext>
            </a:extLst>
          </p:cNvPr>
          <p:cNvSpPr/>
          <p:nvPr/>
        </p:nvSpPr>
        <p:spPr>
          <a:xfrm>
            <a:off x="5427921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xmlns="" id="{E0D8F96F-3972-4568-8762-7374FCDA2360}"/>
              </a:ext>
            </a:extLst>
          </p:cNvPr>
          <p:cNvSpPr/>
          <p:nvPr/>
        </p:nvSpPr>
        <p:spPr>
          <a:xfrm>
            <a:off x="6393691" y="2964536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橢圓 82">
            <a:extLst>
              <a:ext uri="{FF2B5EF4-FFF2-40B4-BE49-F238E27FC236}">
                <a16:creationId xmlns:a16="http://schemas.microsoft.com/office/drawing/2014/main" xmlns="" id="{FA17519E-0E1E-4EEB-94E8-6502C4882B60}"/>
              </a:ext>
            </a:extLst>
          </p:cNvPr>
          <p:cNvSpPr/>
          <p:nvPr/>
        </p:nvSpPr>
        <p:spPr>
          <a:xfrm>
            <a:off x="6393691" y="4177254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xmlns="" id="{AB0B1385-BC24-4A82-A4F7-E0C70C29EDF6}"/>
              </a:ext>
            </a:extLst>
          </p:cNvPr>
          <p:cNvSpPr/>
          <p:nvPr/>
        </p:nvSpPr>
        <p:spPr>
          <a:xfrm>
            <a:off x="6393691" y="3570895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xmlns="" id="{7CAFD5C6-4B93-475E-AA9B-9F86A1CF7D4B}"/>
              </a:ext>
            </a:extLst>
          </p:cNvPr>
          <p:cNvSpPr/>
          <p:nvPr/>
        </p:nvSpPr>
        <p:spPr>
          <a:xfrm>
            <a:off x="6393691" y="4783613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xmlns="" id="{671A14D5-6C66-4DC1-9341-A99F4789365E}"/>
              </a:ext>
            </a:extLst>
          </p:cNvPr>
          <p:cNvSpPr/>
          <p:nvPr/>
        </p:nvSpPr>
        <p:spPr>
          <a:xfrm>
            <a:off x="6393691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xmlns="" id="{640DD4EA-FFCC-4C0B-B1C2-10539AE5F880}"/>
              </a:ext>
            </a:extLst>
          </p:cNvPr>
          <p:cNvSpPr/>
          <p:nvPr/>
        </p:nvSpPr>
        <p:spPr>
          <a:xfrm>
            <a:off x="6393691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xmlns="" id="{FF4294D2-5EB2-4AD0-A040-9B42521A469F}"/>
              </a:ext>
            </a:extLst>
          </p:cNvPr>
          <p:cNvSpPr/>
          <p:nvPr/>
        </p:nvSpPr>
        <p:spPr>
          <a:xfrm>
            <a:off x="7359463" y="2964536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xmlns="" id="{3AE0C9AE-2EA5-41D4-AECB-735F21CB4B53}"/>
              </a:ext>
            </a:extLst>
          </p:cNvPr>
          <p:cNvSpPr/>
          <p:nvPr/>
        </p:nvSpPr>
        <p:spPr>
          <a:xfrm>
            <a:off x="7359463" y="4177254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xmlns="" id="{522B1A6E-656D-423A-980F-A66AD3F06505}"/>
              </a:ext>
            </a:extLst>
          </p:cNvPr>
          <p:cNvSpPr/>
          <p:nvPr/>
        </p:nvSpPr>
        <p:spPr>
          <a:xfrm>
            <a:off x="7359463" y="3570895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xmlns="" id="{CF7BF1D6-8501-4278-93CD-D9E048EE42A2}"/>
              </a:ext>
            </a:extLst>
          </p:cNvPr>
          <p:cNvSpPr/>
          <p:nvPr/>
        </p:nvSpPr>
        <p:spPr>
          <a:xfrm>
            <a:off x="7359463" y="4783613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xmlns="" id="{37AB8A9A-4351-483B-B555-5F826D48DD04}"/>
              </a:ext>
            </a:extLst>
          </p:cNvPr>
          <p:cNvSpPr/>
          <p:nvPr/>
        </p:nvSpPr>
        <p:spPr>
          <a:xfrm>
            <a:off x="7359463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橢圓 93">
            <a:extLst>
              <a:ext uri="{FF2B5EF4-FFF2-40B4-BE49-F238E27FC236}">
                <a16:creationId xmlns:a16="http://schemas.microsoft.com/office/drawing/2014/main" xmlns="" id="{CD1814E9-5AC4-4E2F-85C9-1ED9334104D7}"/>
              </a:ext>
            </a:extLst>
          </p:cNvPr>
          <p:cNvSpPr/>
          <p:nvPr/>
        </p:nvSpPr>
        <p:spPr>
          <a:xfrm>
            <a:off x="7359463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字方塊 80">
                <a:extLst>
                  <a:ext uri="{FF2B5EF4-FFF2-40B4-BE49-F238E27FC236}">
                    <a16:creationId xmlns:a16="http://schemas.microsoft.com/office/drawing/2014/main" xmlns="" id="{79FF49CB-A142-4654-B01D-168E2F6B38DA}"/>
                  </a:ext>
                </a:extLst>
              </p:cNvPr>
              <p:cNvSpPr txBox="1"/>
              <p:nvPr/>
            </p:nvSpPr>
            <p:spPr>
              <a:xfrm>
                <a:off x="2423183" y="2376813"/>
                <a:ext cx="68976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at least one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sz="2400" dirty="0"/>
                  <a:t> makes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𝑎𝑙𝑙</m:t>
                            </m:r>
                          </m:sub>
                        </m:sSub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|&gt;</m:t>
                    </m:r>
                    <m:r>
                      <a:rPr lang="zh-TW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3" name="文字方塊 8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9FF49CB-A142-4654-B01D-168E2F6B3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183" y="2376813"/>
                <a:ext cx="6897610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415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字方塊 94">
                <a:extLst>
                  <a:ext uri="{FF2B5EF4-FFF2-40B4-BE49-F238E27FC236}">
                    <a16:creationId xmlns:a16="http://schemas.microsoft.com/office/drawing/2014/main" xmlns="" id="{D390DAAC-353D-4351-8512-FB8782190DC2}"/>
                  </a:ext>
                </a:extLst>
              </p:cNvPr>
              <p:cNvSpPr txBox="1"/>
              <p:nvPr/>
            </p:nvSpPr>
            <p:spPr>
              <a:xfrm>
                <a:off x="3817667" y="1976119"/>
                <a:ext cx="23117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If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dirty="0"/>
                  <a:t>is </a:t>
                </a:r>
                <a:r>
                  <a:rPr lang="en-US" altLang="zh-TW" sz="2400" b="1" dirty="0"/>
                  <a:t>bad</a:t>
                </a:r>
                <a:r>
                  <a:rPr lang="en-US" altLang="zh-TW" sz="2400" dirty="0"/>
                  <a:t>, 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60" name="文字方塊 9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390DAAC-353D-4351-8512-FB8782190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667" y="1976119"/>
                <a:ext cx="2311774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3958" t="-10526" r="-10554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86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xmlns="" id="{C2AFFEB2-C383-4BB6-8B9A-A9223C4C3CDD}"/>
              </a:ext>
            </a:extLst>
          </p:cNvPr>
          <p:cNvSpPr/>
          <p:nvPr/>
        </p:nvSpPr>
        <p:spPr>
          <a:xfrm>
            <a:off x="1237129" y="5162555"/>
            <a:ext cx="6669741" cy="12227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0C1B49F6-1F02-4617-96F6-311B3D25A772}"/>
              </a:ext>
            </a:extLst>
          </p:cNvPr>
          <p:cNvSpPr/>
          <p:nvPr/>
        </p:nvSpPr>
        <p:spPr>
          <a:xfrm>
            <a:off x="4204447" y="4004956"/>
            <a:ext cx="3702424" cy="23803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A620AC93-DC27-4231-A41E-3FAEA49B604E}"/>
              </a:ext>
            </a:extLst>
          </p:cNvPr>
          <p:cNvSpPr/>
          <p:nvPr/>
        </p:nvSpPr>
        <p:spPr>
          <a:xfrm>
            <a:off x="6060141" y="2689412"/>
            <a:ext cx="1846730" cy="3695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B6F45D7-73F0-4A5F-939F-41C53EF07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0" dirty="0"/>
              <a:t>Probability of Failure </a:t>
            </a:r>
            <a:endParaRPr lang="zh-TW" altLang="en-US" dirty="0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xmlns="" id="{41F4B82F-2F2F-4C49-98EC-729D9177B8CB}"/>
              </a:ext>
            </a:extLst>
          </p:cNvPr>
          <p:cNvSpPr/>
          <p:nvPr/>
        </p:nvSpPr>
        <p:spPr>
          <a:xfrm>
            <a:off x="1564841" y="29645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xmlns="" id="{20AF6EBA-7027-4ADD-BDE8-621320D8EC85}"/>
              </a:ext>
            </a:extLst>
          </p:cNvPr>
          <p:cNvSpPr/>
          <p:nvPr/>
        </p:nvSpPr>
        <p:spPr>
          <a:xfrm>
            <a:off x="1564841" y="417725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xmlns="" id="{FCDC2EFC-FFFE-4B6C-96D6-11FB4C429986}"/>
              </a:ext>
            </a:extLst>
          </p:cNvPr>
          <p:cNvSpPr/>
          <p:nvPr/>
        </p:nvSpPr>
        <p:spPr>
          <a:xfrm>
            <a:off x="1564841" y="35708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xmlns="" id="{CCD0365F-3A9B-4243-9416-941D1D99A572}"/>
              </a:ext>
            </a:extLst>
          </p:cNvPr>
          <p:cNvSpPr/>
          <p:nvPr/>
        </p:nvSpPr>
        <p:spPr>
          <a:xfrm>
            <a:off x="1564841" y="478361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xmlns="" id="{AB1B5A10-0E32-4B35-8B05-37AB6C9FA0F6}"/>
              </a:ext>
            </a:extLst>
          </p:cNvPr>
          <p:cNvSpPr/>
          <p:nvPr/>
        </p:nvSpPr>
        <p:spPr>
          <a:xfrm>
            <a:off x="1564841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xmlns="" id="{A2BD878C-8136-4784-8C40-55CDA5FF2B12}"/>
              </a:ext>
            </a:extLst>
          </p:cNvPr>
          <p:cNvSpPr/>
          <p:nvPr/>
        </p:nvSpPr>
        <p:spPr>
          <a:xfrm>
            <a:off x="1564841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xmlns="" id="{26649EB4-1F44-4926-B30F-ADD260BDEA84}"/>
              </a:ext>
            </a:extLst>
          </p:cNvPr>
          <p:cNvSpPr txBox="1"/>
          <p:nvPr/>
        </p:nvSpPr>
        <p:spPr>
          <a:xfrm>
            <a:off x="6203576" y="317909"/>
            <a:ext cx="2311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point is a training set.</a:t>
            </a:r>
            <a:endParaRPr lang="zh-TW" altLang="en-US" sz="2400" dirty="0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xmlns="" id="{8C77C2D1-8BD4-4884-8E85-F66A067831D9}"/>
              </a:ext>
            </a:extLst>
          </p:cNvPr>
          <p:cNvSpPr/>
          <p:nvPr/>
        </p:nvSpPr>
        <p:spPr>
          <a:xfrm>
            <a:off x="2530611" y="29645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xmlns="" id="{C21AFCDF-A7C0-4225-B8FB-3499431441DD}"/>
              </a:ext>
            </a:extLst>
          </p:cNvPr>
          <p:cNvSpPr/>
          <p:nvPr/>
        </p:nvSpPr>
        <p:spPr>
          <a:xfrm>
            <a:off x="2530611" y="417725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xmlns="" id="{2F2DFE85-9C27-49FD-8066-8E192D8BCE3A}"/>
              </a:ext>
            </a:extLst>
          </p:cNvPr>
          <p:cNvSpPr/>
          <p:nvPr/>
        </p:nvSpPr>
        <p:spPr>
          <a:xfrm>
            <a:off x="2530611" y="35708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xmlns="" id="{9A43BCFD-2FAE-4CB9-A6CA-B8D7569E25AB}"/>
              </a:ext>
            </a:extLst>
          </p:cNvPr>
          <p:cNvSpPr/>
          <p:nvPr/>
        </p:nvSpPr>
        <p:spPr>
          <a:xfrm>
            <a:off x="2530611" y="478361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xmlns="" id="{A142E9EF-0802-4AB1-9439-90825AEE3B29}"/>
              </a:ext>
            </a:extLst>
          </p:cNvPr>
          <p:cNvSpPr/>
          <p:nvPr/>
        </p:nvSpPr>
        <p:spPr>
          <a:xfrm>
            <a:off x="2530611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xmlns="" id="{86A41356-DFF9-48F2-BE10-F7898BE78933}"/>
              </a:ext>
            </a:extLst>
          </p:cNvPr>
          <p:cNvSpPr/>
          <p:nvPr/>
        </p:nvSpPr>
        <p:spPr>
          <a:xfrm>
            <a:off x="2530611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xmlns="" id="{BCB65D6B-140F-4B96-BA87-E15C59A3F64F}"/>
              </a:ext>
            </a:extLst>
          </p:cNvPr>
          <p:cNvSpPr/>
          <p:nvPr/>
        </p:nvSpPr>
        <p:spPr>
          <a:xfrm>
            <a:off x="3496381" y="29645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xmlns="" id="{9687612E-B39C-4384-B844-4D42963188CD}"/>
              </a:ext>
            </a:extLst>
          </p:cNvPr>
          <p:cNvSpPr/>
          <p:nvPr/>
        </p:nvSpPr>
        <p:spPr>
          <a:xfrm>
            <a:off x="3496381" y="417725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xmlns="" id="{3563C514-2909-479B-B845-B416CFA60603}"/>
              </a:ext>
            </a:extLst>
          </p:cNvPr>
          <p:cNvSpPr/>
          <p:nvPr/>
        </p:nvSpPr>
        <p:spPr>
          <a:xfrm>
            <a:off x="3496381" y="35708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xmlns="" id="{E0F1A4B1-1AF2-4414-B1D9-C9A9D05ACDA6}"/>
              </a:ext>
            </a:extLst>
          </p:cNvPr>
          <p:cNvSpPr/>
          <p:nvPr/>
        </p:nvSpPr>
        <p:spPr>
          <a:xfrm>
            <a:off x="3496381" y="478361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xmlns="" id="{0C9DE401-AF82-4F62-AF5B-3EC4276A97AE}"/>
              </a:ext>
            </a:extLst>
          </p:cNvPr>
          <p:cNvSpPr/>
          <p:nvPr/>
        </p:nvSpPr>
        <p:spPr>
          <a:xfrm>
            <a:off x="3496381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xmlns="" id="{805FC9B0-7216-4CC5-A774-6B96A0F4F40F}"/>
              </a:ext>
            </a:extLst>
          </p:cNvPr>
          <p:cNvSpPr/>
          <p:nvPr/>
        </p:nvSpPr>
        <p:spPr>
          <a:xfrm>
            <a:off x="3496381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xmlns="" id="{11CC20F4-79EF-4B92-A311-A2C4C3DA7888}"/>
              </a:ext>
            </a:extLst>
          </p:cNvPr>
          <p:cNvSpPr/>
          <p:nvPr/>
        </p:nvSpPr>
        <p:spPr>
          <a:xfrm>
            <a:off x="4462151" y="29645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xmlns="" id="{FC6F5EA9-5583-42A5-AF33-9D5ED9E3A9CA}"/>
              </a:ext>
            </a:extLst>
          </p:cNvPr>
          <p:cNvSpPr/>
          <p:nvPr/>
        </p:nvSpPr>
        <p:spPr>
          <a:xfrm>
            <a:off x="4462151" y="4177254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xmlns="" id="{F3B23912-8E5D-4BEC-A2F3-BB89CA85117D}"/>
              </a:ext>
            </a:extLst>
          </p:cNvPr>
          <p:cNvSpPr/>
          <p:nvPr/>
        </p:nvSpPr>
        <p:spPr>
          <a:xfrm>
            <a:off x="4462151" y="35708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xmlns="" id="{EF370329-BBA8-4D62-AAA7-B619639A545C}"/>
              </a:ext>
            </a:extLst>
          </p:cNvPr>
          <p:cNvSpPr/>
          <p:nvPr/>
        </p:nvSpPr>
        <p:spPr>
          <a:xfrm>
            <a:off x="4462151" y="4783613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xmlns="" id="{C96F25A6-2E41-48DB-8C30-A6EB895E3789}"/>
              </a:ext>
            </a:extLst>
          </p:cNvPr>
          <p:cNvSpPr/>
          <p:nvPr/>
        </p:nvSpPr>
        <p:spPr>
          <a:xfrm>
            <a:off x="4462151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xmlns="" id="{D0A56AA8-88F1-42F8-B5FB-8DFA86A8B1FE}"/>
              </a:ext>
            </a:extLst>
          </p:cNvPr>
          <p:cNvSpPr/>
          <p:nvPr/>
        </p:nvSpPr>
        <p:spPr>
          <a:xfrm>
            <a:off x="4462151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xmlns="" id="{FD1C854B-16B9-4C0F-BDC4-855E72F03EBD}"/>
              </a:ext>
            </a:extLst>
          </p:cNvPr>
          <p:cNvSpPr/>
          <p:nvPr/>
        </p:nvSpPr>
        <p:spPr>
          <a:xfrm>
            <a:off x="5427921" y="29645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xmlns="" id="{F4B866E7-CCAD-4879-9BAF-7F5F5A44B2F2}"/>
              </a:ext>
            </a:extLst>
          </p:cNvPr>
          <p:cNvSpPr/>
          <p:nvPr/>
        </p:nvSpPr>
        <p:spPr>
          <a:xfrm>
            <a:off x="5427921" y="4177254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xmlns="" id="{F11D3160-5B92-4A09-BEBE-CCD59F217B5A}"/>
              </a:ext>
            </a:extLst>
          </p:cNvPr>
          <p:cNvSpPr/>
          <p:nvPr/>
        </p:nvSpPr>
        <p:spPr>
          <a:xfrm>
            <a:off x="5427921" y="35708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xmlns="" id="{0A06D299-9DB8-4F75-9265-C25E4E034E7C}"/>
              </a:ext>
            </a:extLst>
          </p:cNvPr>
          <p:cNvSpPr/>
          <p:nvPr/>
        </p:nvSpPr>
        <p:spPr>
          <a:xfrm>
            <a:off x="5427921" y="4783613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xmlns="" id="{EE87379E-9459-4D39-BE1B-58B3400B5DBC}"/>
              </a:ext>
            </a:extLst>
          </p:cNvPr>
          <p:cNvSpPr/>
          <p:nvPr/>
        </p:nvSpPr>
        <p:spPr>
          <a:xfrm>
            <a:off x="5427921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xmlns="" id="{DA59BF0D-12C0-4F77-A626-6B4D823A88EA}"/>
              </a:ext>
            </a:extLst>
          </p:cNvPr>
          <p:cNvSpPr/>
          <p:nvPr/>
        </p:nvSpPr>
        <p:spPr>
          <a:xfrm>
            <a:off x="5427921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xmlns="" id="{E0D8F96F-3972-4568-8762-7374FCDA2360}"/>
              </a:ext>
            </a:extLst>
          </p:cNvPr>
          <p:cNvSpPr/>
          <p:nvPr/>
        </p:nvSpPr>
        <p:spPr>
          <a:xfrm>
            <a:off x="6393691" y="2964536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橢圓 82">
            <a:extLst>
              <a:ext uri="{FF2B5EF4-FFF2-40B4-BE49-F238E27FC236}">
                <a16:creationId xmlns:a16="http://schemas.microsoft.com/office/drawing/2014/main" xmlns="" id="{FA17519E-0E1E-4EEB-94E8-6502C4882B60}"/>
              </a:ext>
            </a:extLst>
          </p:cNvPr>
          <p:cNvSpPr/>
          <p:nvPr/>
        </p:nvSpPr>
        <p:spPr>
          <a:xfrm>
            <a:off x="6393691" y="4177254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xmlns="" id="{AB0B1385-BC24-4A82-A4F7-E0C70C29EDF6}"/>
              </a:ext>
            </a:extLst>
          </p:cNvPr>
          <p:cNvSpPr/>
          <p:nvPr/>
        </p:nvSpPr>
        <p:spPr>
          <a:xfrm>
            <a:off x="6393691" y="3570895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xmlns="" id="{7CAFD5C6-4B93-475E-AA9B-9F86A1CF7D4B}"/>
              </a:ext>
            </a:extLst>
          </p:cNvPr>
          <p:cNvSpPr/>
          <p:nvPr/>
        </p:nvSpPr>
        <p:spPr>
          <a:xfrm>
            <a:off x="6393691" y="4783613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xmlns="" id="{671A14D5-6C66-4DC1-9341-A99F4789365E}"/>
              </a:ext>
            </a:extLst>
          </p:cNvPr>
          <p:cNvSpPr/>
          <p:nvPr/>
        </p:nvSpPr>
        <p:spPr>
          <a:xfrm>
            <a:off x="6393691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xmlns="" id="{640DD4EA-FFCC-4C0B-B1C2-10539AE5F880}"/>
              </a:ext>
            </a:extLst>
          </p:cNvPr>
          <p:cNvSpPr/>
          <p:nvPr/>
        </p:nvSpPr>
        <p:spPr>
          <a:xfrm>
            <a:off x="6393691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xmlns="" id="{FF4294D2-5EB2-4AD0-A040-9B42521A469F}"/>
              </a:ext>
            </a:extLst>
          </p:cNvPr>
          <p:cNvSpPr/>
          <p:nvPr/>
        </p:nvSpPr>
        <p:spPr>
          <a:xfrm>
            <a:off x="7359463" y="2964536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xmlns="" id="{3AE0C9AE-2EA5-41D4-AECB-735F21CB4B53}"/>
              </a:ext>
            </a:extLst>
          </p:cNvPr>
          <p:cNvSpPr/>
          <p:nvPr/>
        </p:nvSpPr>
        <p:spPr>
          <a:xfrm>
            <a:off x="7359463" y="4177254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xmlns="" id="{522B1A6E-656D-423A-980F-A66AD3F06505}"/>
              </a:ext>
            </a:extLst>
          </p:cNvPr>
          <p:cNvSpPr/>
          <p:nvPr/>
        </p:nvSpPr>
        <p:spPr>
          <a:xfrm>
            <a:off x="7359463" y="3570895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xmlns="" id="{CF7BF1D6-8501-4278-93CD-D9E048EE42A2}"/>
              </a:ext>
            </a:extLst>
          </p:cNvPr>
          <p:cNvSpPr/>
          <p:nvPr/>
        </p:nvSpPr>
        <p:spPr>
          <a:xfrm>
            <a:off x="7359463" y="4783613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xmlns="" id="{37AB8A9A-4351-483B-B555-5F826D48DD04}"/>
              </a:ext>
            </a:extLst>
          </p:cNvPr>
          <p:cNvSpPr/>
          <p:nvPr/>
        </p:nvSpPr>
        <p:spPr>
          <a:xfrm>
            <a:off x="7359463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橢圓 93">
            <a:extLst>
              <a:ext uri="{FF2B5EF4-FFF2-40B4-BE49-F238E27FC236}">
                <a16:creationId xmlns:a16="http://schemas.microsoft.com/office/drawing/2014/main" xmlns="" id="{CD1814E9-5AC4-4E2F-85C9-1ED9334104D7}"/>
              </a:ext>
            </a:extLst>
          </p:cNvPr>
          <p:cNvSpPr/>
          <p:nvPr/>
        </p:nvSpPr>
        <p:spPr>
          <a:xfrm>
            <a:off x="7359463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xmlns="" id="{3832E7B0-139E-42C2-B278-94B9BB41916D}"/>
                  </a:ext>
                </a:extLst>
              </p:cNvPr>
              <p:cNvSpPr txBox="1"/>
              <p:nvPr/>
            </p:nvSpPr>
            <p:spPr>
              <a:xfrm>
                <a:off x="4540351" y="1674145"/>
                <a:ext cx="29091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𝒃𝒂𝒅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3832E7B0-139E-42C2-B278-94B9BB419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351" y="1674145"/>
                <a:ext cx="290911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xmlns="" id="{13FBF364-4020-4A02-B8CE-8EF97AB21AD0}"/>
              </a:ext>
            </a:extLst>
          </p:cNvPr>
          <p:cNvCxnSpPr>
            <a:cxnSpLocks/>
          </p:cNvCxnSpPr>
          <p:nvPr/>
        </p:nvCxnSpPr>
        <p:spPr>
          <a:xfrm flipH="1" flipV="1">
            <a:off x="6203576" y="2180820"/>
            <a:ext cx="779930" cy="7160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0" grpId="0" animBg="1"/>
      <p:bldP spid="3" grpId="0" animBg="1"/>
      <p:bldP spid="8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xmlns="" id="{3E2B64E7-5306-4A79-97FF-DC28FFF0F27C}"/>
              </a:ext>
            </a:extLst>
          </p:cNvPr>
          <p:cNvSpPr/>
          <p:nvPr/>
        </p:nvSpPr>
        <p:spPr>
          <a:xfrm>
            <a:off x="6060142" y="2682612"/>
            <a:ext cx="1801345" cy="3698199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B6F45D7-73F0-4A5F-939F-41C53EF07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0" dirty="0"/>
              <a:t>Probability of Failure </a:t>
            </a:r>
            <a:endParaRPr lang="zh-TW" altLang="en-US" dirty="0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xmlns="" id="{41F4B82F-2F2F-4C49-98EC-729D9177B8CB}"/>
              </a:ext>
            </a:extLst>
          </p:cNvPr>
          <p:cNvSpPr/>
          <p:nvPr/>
        </p:nvSpPr>
        <p:spPr>
          <a:xfrm>
            <a:off x="1564841" y="29645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xmlns="" id="{20AF6EBA-7027-4ADD-BDE8-621320D8EC85}"/>
              </a:ext>
            </a:extLst>
          </p:cNvPr>
          <p:cNvSpPr/>
          <p:nvPr/>
        </p:nvSpPr>
        <p:spPr>
          <a:xfrm>
            <a:off x="1564841" y="417725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xmlns="" id="{FCDC2EFC-FFFE-4B6C-96D6-11FB4C429986}"/>
              </a:ext>
            </a:extLst>
          </p:cNvPr>
          <p:cNvSpPr/>
          <p:nvPr/>
        </p:nvSpPr>
        <p:spPr>
          <a:xfrm>
            <a:off x="1564841" y="35708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xmlns="" id="{CCD0365F-3A9B-4243-9416-941D1D99A572}"/>
              </a:ext>
            </a:extLst>
          </p:cNvPr>
          <p:cNvSpPr/>
          <p:nvPr/>
        </p:nvSpPr>
        <p:spPr>
          <a:xfrm>
            <a:off x="1564841" y="478361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xmlns="" id="{AB1B5A10-0E32-4B35-8B05-37AB6C9FA0F6}"/>
              </a:ext>
            </a:extLst>
          </p:cNvPr>
          <p:cNvSpPr/>
          <p:nvPr/>
        </p:nvSpPr>
        <p:spPr>
          <a:xfrm>
            <a:off x="1564841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xmlns="" id="{A2BD878C-8136-4784-8C40-55CDA5FF2B12}"/>
              </a:ext>
            </a:extLst>
          </p:cNvPr>
          <p:cNvSpPr/>
          <p:nvPr/>
        </p:nvSpPr>
        <p:spPr>
          <a:xfrm>
            <a:off x="1564841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xmlns="" id="{26649EB4-1F44-4926-B30F-ADD260BDEA84}"/>
              </a:ext>
            </a:extLst>
          </p:cNvPr>
          <p:cNvSpPr txBox="1"/>
          <p:nvPr/>
        </p:nvSpPr>
        <p:spPr>
          <a:xfrm>
            <a:off x="6203576" y="317909"/>
            <a:ext cx="2311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point is a training set.</a:t>
            </a:r>
            <a:endParaRPr lang="zh-TW" altLang="en-US" sz="2400" dirty="0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xmlns="" id="{8C77C2D1-8BD4-4884-8E85-F66A067831D9}"/>
              </a:ext>
            </a:extLst>
          </p:cNvPr>
          <p:cNvSpPr/>
          <p:nvPr/>
        </p:nvSpPr>
        <p:spPr>
          <a:xfrm>
            <a:off x="2530611" y="29645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xmlns="" id="{C21AFCDF-A7C0-4225-B8FB-3499431441DD}"/>
              </a:ext>
            </a:extLst>
          </p:cNvPr>
          <p:cNvSpPr/>
          <p:nvPr/>
        </p:nvSpPr>
        <p:spPr>
          <a:xfrm>
            <a:off x="2530611" y="417725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xmlns="" id="{2F2DFE85-9C27-49FD-8066-8E192D8BCE3A}"/>
              </a:ext>
            </a:extLst>
          </p:cNvPr>
          <p:cNvSpPr/>
          <p:nvPr/>
        </p:nvSpPr>
        <p:spPr>
          <a:xfrm>
            <a:off x="2530611" y="35708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xmlns="" id="{9A43BCFD-2FAE-4CB9-A6CA-B8D7569E25AB}"/>
              </a:ext>
            </a:extLst>
          </p:cNvPr>
          <p:cNvSpPr/>
          <p:nvPr/>
        </p:nvSpPr>
        <p:spPr>
          <a:xfrm>
            <a:off x="2530611" y="478361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xmlns="" id="{A142E9EF-0802-4AB1-9439-90825AEE3B29}"/>
              </a:ext>
            </a:extLst>
          </p:cNvPr>
          <p:cNvSpPr/>
          <p:nvPr/>
        </p:nvSpPr>
        <p:spPr>
          <a:xfrm>
            <a:off x="2530611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xmlns="" id="{86A41356-DFF9-48F2-BE10-F7898BE78933}"/>
              </a:ext>
            </a:extLst>
          </p:cNvPr>
          <p:cNvSpPr/>
          <p:nvPr/>
        </p:nvSpPr>
        <p:spPr>
          <a:xfrm>
            <a:off x="2530611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xmlns="" id="{BCB65D6B-140F-4B96-BA87-E15C59A3F64F}"/>
              </a:ext>
            </a:extLst>
          </p:cNvPr>
          <p:cNvSpPr/>
          <p:nvPr/>
        </p:nvSpPr>
        <p:spPr>
          <a:xfrm>
            <a:off x="3496381" y="29645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xmlns="" id="{9687612E-B39C-4384-B844-4D42963188CD}"/>
              </a:ext>
            </a:extLst>
          </p:cNvPr>
          <p:cNvSpPr/>
          <p:nvPr/>
        </p:nvSpPr>
        <p:spPr>
          <a:xfrm>
            <a:off x="3496381" y="417725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xmlns="" id="{3563C514-2909-479B-B845-B416CFA60603}"/>
              </a:ext>
            </a:extLst>
          </p:cNvPr>
          <p:cNvSpPr/>
          <p:nvPr/>
        </p:nvSpPr>
        <p:spPr>
          <a:xfrm>
            <a:off x="3496381" y="35708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xmlns="" id="{E0F1A4B1-1AF2-4414-B1D9-C9A9D05ACDA6}"/>
              </a:ext>
            </a:extLst>
          </p:cNvPr>
          <p:cNvSpPr/>
          <p:nvPr/>
        </p:nvSpPr>
        <p:spPr>
          <a:xfrm>
            <a:off x="3496381" y="478361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xmlns="" id="{0C9DE401-AF82-4F62-AF5B-3EC4276A97AE}"/>
              </a:ext>
            </a:extLst>
          </p:cNvPr>
          <p:cNvSpPr/>
          <p:nvPr/>
        </p:nvSpPr>
        <p:spPr>
          <a:xfrm>
            <a:off x="3496381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xmlns="" id="{805FC9B0-7216-4CC5-A774-6B96A0F4F40F}"/>
              </a:ext>
            </a:extLst>
          </p:cNvPr>
          <p:cNvSpPr/>
          <p:nvPr/>
        </p:nvSpPr>
        <p:spPr>
          <a:xfrm>
            <a:off x="3496381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xmlns="" id="{11CC20F4-79EF-4B92-A311-A2C4C3DA7888}"/>
              </a:ext>
            </a:extLst>
          </p:cNvPr>
          <p:cNvSpPr/>
          <p:nvPr/>
        </p:nvSpPr>
        <p:spPr>
          <a:xfrm>
            <a:off x="4462151" y="29645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xmlns="" id="{FC6F5EA9-5583-42A5-AF33-9D5ED9E3A9CA}"/>
              </a:ext>
            </a:extLst>
          </p:cNvPr>
          <p:cNvSpPr/>
          <p:nvPr/>
        </p:nvSpPr>
        <p:spPr>
          <a:xfrm>
            <a:off x="4462151" y="4177254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xmlns="" id="{F3B23912-8E5D-4BEC-A2F3-BB89CA85117D}"/>
              </a:ext>
            </a:extLst>
          </p:cNvPr>
          <p:cNvSpPr/>
          <p:nvPr/>
        </p:nvSpPr>
        <p:spPr>
          <a:xfrm>
            <a:off x="4462151" y="35708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xmlns="" id="{EF370329-BBA8-4D62-AAA7-B619639A545C}"/>
              </a:ext>
            </a:extLst>
          </p:cNvPr>
          <p:cNvSpPr/>
          <p:nvPr/>
        </p:nvSpPr>
        <p:spPr>
          <a:xfrm>
            <a:off x="4462151" y="4783613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xmlns="" id="{C96F25A6-2E41-48DB-8C30-A6EB895E3789}"/>
              </a:ext>
            </a:extLst>
          </p:cNvPr>
          <p:cNvSpPr/>
          <p:nvPr/>
        </p:nvSpPr>
        <p:spPr>
          <a:xfrm>
            <a:off x="4462151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xmlns="" id="{D0A56AA8-88F1-42F8-B5FB-8DFA86A8B1FE}"/>
              </a:ext>
            </a:extLst>
          </p:cNvPr>
          <p:cNvSpPr/>
          <p:nvPr/>
        </p:nvSpPr>
        <p:spPr>
          <a:xfrm>
            <a:off x="4462151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xmlns="" id="{FD1C854B-16B9-4C0F-BDC4-855E72F03EBD}"/>
              </a:ext>
            </a:extLst>
          </p:cNvPr>
          <p:cNvSpPr/>
          <p:nvPr/>
        </p:nvSpPr>
        <p:spPr>
          <a:xfrm>
            <a:off x="5427921" y="29645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xmlns="" id="{F4B866E7-CCAD-4879-9BAF-7F5F5A44B2F2}"/>
              </a:ext>
            </a:extLst>
          </p:cNvPr>
          <p:cNvSpPr/>
          <p:nvPr/>
        </p:nvSpPr>
        <p:spPr>
          <a:xfrm>
            <a:off x="5427921" y="4177254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xmlns="" id="{F11D3160-5B92-4A09-BEBE-CCD59F217B5A}"/>
              </a:ext>
            </a:extLst>
          </p:cNvPr>
          <p:cNvSpPr/>
          <p:nvPr/>
        </p:nvSpPr>
        <p:spPr>
          <a:xfrm>
            <a:off x="5427921" y="35708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xmlns="" id="{0A06D299-9DB8-4F75-9265-C25E4E034E7C}"/>
              </a:ext>
            </a:extLst>
          </p:cNvPr>
          <p:cNvSpPr/>
          <p:nvPr/>
        </p:nvSpPr>
        <p:spPr>
          <a:xfrm>
            <a:off x="5427921" y="4783613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xmlns="" id="{EE87379E-9459-4D39-BE1B-58B3400B5DBC}"/>
              </a:ext>
            </a:extLst>
          </p:cNvPr>
          <p:cNvSpPr/>
          <p:nvPr/>
        </p:nvSpPr>
        <p:spPr>
          <a:xfrm>
            <a:off x="5427921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xmlns="" id="{DA59BF0D-12C0-4F77-A626-6B4D823A88EA}"/>
              </a:ext>
            </a:extLst>
          </p:cNvPr>
          <p:cNvSpPr/>
          <p:nvPr/>
        </p:nvSpPr>
        <p:spPr>
          <a:xfrm>
            <a:off x="5427921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xmlns="" id="{E0D8F96F-3972-4568-8762-7374FCDA2360}"/>
              </a:ext>
            </a:extLst>
          </p:cNvPr>
          <p:cNvSpPr/>
          <p:nvPr/>
        </p:nvSpPr>
        <p:spPr>
          <a:xfrm>
            <a:off x="6393691" y="2964536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橢圓 82">
            <a:extLst>
              <a:ext uri="{FF2B5EF4-FFF2-40B4-BE49-F238E27FC236}">
                <a16:creationId xmlns:a16="http://schemas.microsoft.com/office/drawing/2014/main" xmlns="" id="{FA17519E-0E1E-4EEB-94E8-6502C4882B60}"/>
              </a:ext>
            </a:extLst>
          </p:cNvPr>
          <p:cNvSpPr/>
          <p:nvPr/>
        </p:nvSpPr>
        <p:spPr>
          <a:xfrm>
            <a:off x="6393691" y="4177254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xmlns="" id="{AB0B1385-BC24-4A82-A4F7-E0C70C29EDF6}"/>
              </a:ext>
            </a:extLst>
          </p:cNvPr>
          <p:cNvSpPr/>
          <p:nvPr/>
        </p:nvSpPr>
        <p:spPr>
          <a:xfrm>
            <a:off x="6393691" y="3570895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xmlns="" id="{7CAFD5C6-4B93-475E-AA9B-9F86A1CF7D4B}"/>
              </a:ext>
            </a:extLst>
          </p:cNvPr>
          <p:cNvSpPr/>
          <p:nvPr/>
        </p:nvSpPr>
        <p:spPr>
          <a:xfrm>
            <a:off x="6393691" y="4783613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xmlns="" id="{671A14D5-6C66-4DC1-9341-A99F4789365E}"/>
              </a:ext>
            </a:extLst>
          </p:cNvPr>
          <p:cNvSpPr/>
          <p:nvPr/>
        </p:nvSpPr>
        <p:spPr>
          <a:xfrm>
            <a:off x="6393691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xmlns="" id="{640DD4EA-FFCC-4C0B-B1C2-10539AE5F880}"/>
              </a:ext>
            </a:extLst>
          </p:cNvPr>
          <p:cNvSpPr/>
          <p:nvPr/>
        </p:nvSpPr>
        <p:spPr>
          <a:xfrm>
            <a:off x="6393691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xmlns="" id="{FF4294D2-5EB2-4AD0-A040-9B42521A469F}"/>
              </a:ext>
            </a:extLst>
          </p:cNvPr>
          <p:cNvSpPr/>
          <p:nvPr/>
        </p:nvSpPr>
        <p:spPr>
          <a:xfrm>
            <a:off x="7359463" y="2964536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xmlns="" id="{3AE0C9AE-2EA5-41D4-AECB-735F21CB4B53}"/>
              </a:ext>
            </a:extLst>
          </p:cNvPr>
          <p:cNvSpPr/>
          <p:nvPr/>
        </p:nvSpPr>
        <p:spPr>
          <a:xfrm>
            <a:off x="7359463" y="4177254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xmlns="" id="{522B1A6E-656D-423A-980F-A66AD3F06505}"/>
              </a:ext>
            </a:extLst>
          </p:cNvPr>
          <p:cNvSpPr/>
          <p:nvPr/>
        </p:nvSpPr>
        <p:spPr>
          <a:xfrm>
            <a:off x="7359463" y="3570895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xmlns="" id="{CF7BF1D6-8501-4278-93CD-D9E048EE42A2}"/>
              </a:ext>
            </a:extLst>
          </p:cNvPr>
          <p:cNvSpPr/>
          <p:nvPr/>
        </p:nvSpPr>
        <p:spPr>
          <a:xfrm>
            <a:off x="7359463" y="4783613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xmlns="" id="{37AB8A9A-4351-483B-B555-5F826D48DD04}"/>
              </a:ext>
            </a:extLst>
          </p:cNvPr>
          <p:cNvSpPr/>
          <p:nvPr/>
        </p:nvSpPr>
        <p:spPr>
          <a:xfrm>
            <a:off x="7359463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橢圓 93">
            <a:extLst>
              <a:ext uri="{FF2B5EF4-FFF2-40B4-BE49-F238E27FC236}">
                <a16:creationId xmlns:a16="http://schemas.microsoft.com/office/drawing/2014/main" xmlns="" id="{CD1814E9-5AC4-4E2F-85C9-1ED9334104D7}"/>
              </a:ext>
            </a:extLst>
          </p:cNvPr>
          <p:cNvSpPr/>
          <p:nvPr/>
        </p:nvSpPr>
        <p:spPr>
          <a:xfrm>
            <a:off x="7359463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xmlns="" id="{2BFCCCF2-BC37-454B-9700-8491859AE1B0}"/>
                  </a:ext>
                </a:extLst>
              </p:cNvPr>
              <p:cNvSpPr txBox="1"/>
              <p:nvPr/>
            </p:nvSpPr>
            <p:spPr>
              <a:xfrm>
                <a:off x="8013792" y="4357254"/>
                <a:ext cx="375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2BFCCCF2-BC37-454B-9700-8491859AE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92" y="4357254"/>
                <a:ext cx="375937" cy="369332"/>
              </a:xfrm>
              <a:prstGeom prst="rect">
                <a:avLst/>
              </a:prstGeom>
              <a:blipFill>
                <a:blip r:embed="rId3"/>
                <a:stretch>
                  <a:fillRect l="-19672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矩形: 圓角 66">
            <a:extLst>
              <a:ext uri="{FF2B5EF4-FFF2-40B4-BE49-F238E27FC236}">
                <a16:creationId xmlns:a16="http://schemas.microsoft.com/office/drawing/2014/main" xmlns="" id="{0998B387-F267-46D1-968E-506187368B25}"/>
              </a:ext>
            </a:extLst>
          </p:cNvPr>
          <p:cNvSpPr/>
          <p:nvPr/>
        </p:nvSpPr>
        <p:spPr>
          <a:xfrm>
            <a:off x="4150659" y="3957922"/>
            <a:ext cx="2716306" cy="1833931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xmlns="" id="{79FF49CB-A142-4654-B01D-168E2F6B38DA}"/>
                  </a:ext>
                </a:extLst>
              </p:cNvPr>
              <p:cNvSpPr txBox="1"/>
              <p:nvPr/>
            </p:nvSpPr>
            <p:spPr>
              <a:xfrm>
                <a:off x="1979116" y="1737906"/>
                <a:ext cx="68976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at least one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sz="2400" dirty="0"/>
                  <a:t> makes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𝑎𝑙𝑙</m:t>
                            </m:r>
                          </m:sub>
                        </m:sSub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|&gt;</m:t>
                    </m:r>
                    <m:r>
                      <a:rPr lang="zh-TW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79FF49CB-A142-4654-B01D-168E2F6B3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116" y="1737906"/>
                <a:ext cx="6897610" cy="461665"/>
              </a:xfrm>
              <a:prstGeom prst="rect">
                <a:avLst/>
              </a:prstGeom>
              <a:blipFill>
                <a:blip r:embed="rId4"/>
                <a:stretch>
                  <a:fillRect l="-141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矩形: 圓角 87">
            <a:extLst>
              <a:ext uri="{FF2B5EF4-FFF2-40B4-BE49-F238E27FC236}">
                <a16:creationId xmlns:a16="http://schemas.microsoft.com/office/drawing/2014/main" xmlns="" id="{39FCD022-9CB9-47E3-B598-338D1159EB66}"/>
              </a:ext>
            </a:extLst>
          </p:cNvPr>
          <p:cNvSpPr/>
          <p:nvPr/>
        </p:nvSpPr>
        <p:spPr>
          <a:xfrm>
            <a:off x="1293623" y="5169366"/>
            <a:ext cx="6567863" cy="121144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xmlns="" id="{D390DAAC-353D-4351-8512-FB8782190DC2}"/>
                  </a:ext>
                </a:extLst>
              </p:cNvPr>
              <p:cNvSpPr txBox="1"/>
              <p:nvPr/>
            </p:nvSpPr>
            <p:spPr>
              <a:xfrm>
                <a:off x="628650" y="1387765"/>
                <a:ext cx="23117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If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dirty="0"/>
                  <a:t>is </a:t>
                </a:r>
                <a:r>
                  <a:rPr lang="en-US" altLang="zh-TW" sz="2400" b="1" dirty="0"/>
                  <a:t>bad</a:t>
                </a:r>
                <a:r>
                  <a:rPr lang="en-US" altLang="zh-TW" sz="2400" dirty="0"/>
                  <a:t>,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D390DAAC-353D-4351-8512-FB8782190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87765"/>
                <a:ext cx="2311774" cy="461665"/>
              </a:xfrm>
              <a:prstGeom prst="rect">
                <a:avLst/>
              </a:prstGeom>
              <a:blipFill>
                <a:blip r:embed="rId5"/>
                <a:stretch>
                  <a:fillRect l="-3958" t="-10667" r="-10554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xmlns="" id="{7E2CE7A7-E160-4A00-A94D-252FFD3AA51E}"/>
                  </a:ext>
                </a:extLst>
              </p:cNvPr>
              <p:cNvSpPr txBox="1"/>
              <p:nvPr/>
            </p:nvSpPr>
            <p:spPr>
              <a:xfrm>
                <a:off x="4902810" y="4010299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7E2CE7A7-E160-4A00-A94D-252FFD3AA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810" y="4010299"/>
                <a:ext cx="383054" cy="369332"/>
              </a:xfrm>
              <a:prstGeom prst="rect">
                <a:avLst/>
              </a:prstGeom>
              <a:blipFill>
                <a:blip r:embed="rId6"/>
                <a:stretch>
                  <a:fillRect l="-19048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xmlns="" id="{D7B3FB97-9D8C-46A8-AA13-3560813B8C3F}"/>
                  </a:ext>
                </a:extLst>
              </p:cNvPr>
              <p:cNvSpPr txBox="1"/>
              <p:nvPr/>
            </p:nvSpPr>
            <p:spPr>
              <a:xfrm>
                <a:off x="849031" y="5564002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D7B3FB97-9D8C-46A8-AA13-3560813B8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31" y="5564002"/>
                <a:ext cx="383054" cy="369332"/>
              </a:xfrm>
              <a:prstGeom prst="rect">
                <a:avLst/>
              </a:prstGeom>
              <a:blipFill>
                <a:blip r:embed="rId7"/>
                <a:stretch>
                  <a:fillRect l="-19048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xmlns="" id="{38E7AB53-6B8E-4E1D-8B6B-D1D9FE1785C3}"/>
                  </a:ext>
                </a:extLst>
              </p:cNvPr>
              <p:cNvSpPr txBox="1"/>
              <p:nvPr/>
            </p:nvSpPr>
            <p:spPr>
              <a:xfrm>
                <a:off x="2417346" y="2222345"/>
                <a:ext cx="378623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𝒃𝒂𝒅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38E7AB53-6B8E-4E1D-8B6B-D1D9FE178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346" y="2222345"/>
                <a:ext cx="3786230" cy="461665"/>
              </a:xfrm>
              <a:prstGeom prst="rect">
                <a:avLst/>
              </a:prstGeom>
              <a:blipFill>
                <a:blip r:embed="rId8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xmlns="" id="{079C3FF0-6D23-4800-A38A-9B0EE6C4EC22}"/>
              </a:ext>
            </a:extLst>
          </p:cNvPr>
          <p:cNvCxnSpPr/>
          <p:nvPr/>
        </p:nvCxnSpPr>
        <p:spPr>
          <a:xfrm flipH="1" flipV="1">
            <a:off x="5427921" y="2636142"/>
            <a:ext cx="775655" cy="5466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xmlns="" id="{21B937FF-D072-42D5-AD84-4AE05F6890B3}"/>
                  </a:ext>
                </a:extLst>
              </p:cNvPr>
              <p:cNvSpPr txBox="1"/>
              <p:nvPr/>
            </p:nvSpPr>
            <p:spPr>
              <a:xfrm>
                <a:off x="533864" y="3748403"/>
                <a:ext cx="378623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𝒃𝒂𝒅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21B937FF-D072-42D5-AD84-4AE05F68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64" y="3748403"/>
                <a:ext cx="3786230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xmlns="" id="{33F7F5A3-98F8-474A-97EE-549261FF8B80}"/>
              </a:ext>
            </a:extLst>
          </p:cNvPr>
          <p:cNvCxnSpPr/>
          <p:nvPr/>
        </p:nvCxnSpPr>
        <p:spPr>
          <a:xfrm flipH="1" flipV="1">
            <a:off x="3751079" y="4162200"/>
            <a:ext cx="775655" cy="5466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66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3" grpId="0"/>
      <p:bldP spid="67" grpId="0" animBg="1"/>
      <p:bldP spid="88" grpId="0" animBg="1"/>
      <p:bldP spid="96" grpId="0"/>
      <p:bldP spid="97" grpId="0"/>
      <p:bldP spid="60" grpId="0"/>
      <p:bldP spid="7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xmlns="" id="{3E2B64E7-5306-4A79-97FF-DC28FFF0F27C}"/>
              </a:ext>
            </a:extLst>
          </p:cNvPr>
          <p:cNvSpPr/>
          <p:nvPr/>
        </p:nvSpPr>
        <p:spPr>
          <a:xfrm>
            <a:off x="6060142" y="2682612"/>
            <a:ext cx="1801345" cy="3698199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xmlns="" id="{41F4B82F-2F2F-4C49-98EC-729D9177B8CB}"/>
              </a:ext>
            </a:extLst>
          </p:cNvPr>
          <p:cNvSpPr/>
          <p:nvPr/>
        </p:nvSpPr>
        <p:spPr>
          <a:xfrm>
            <a:off x="1564841" y="29645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xmlns="" id="{20AF6EBA-7027-4ADD-BDE8-621320D8EC85}"/>
              </a:ext>
            </a:extLst>
          </p:cNvPr>
          <p:cNvSpPr/>
          <p:nvPr/>
        </p:nvSpPr>
        <p:spPr>
          <a:xfrm>
            <a:off x="1564841" y="417725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xmlns="" id="{FCDC2EFC-FFFE-4B6C-96D6-11FB4C429986}"/>
              </a:ext>
            </a:extLst>
          </p:cNvPr>
          <p:cNvSpPr/>
          <p:nvPr/>
        </p:nvSpPr>
        <p:spPr>
          <a:xfrm>
            <a:off x="1564841" y="35708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xmlns="" id="{CCD0365F-3A9B-4243-9416-941D1D99A572}"/>
              </a:ext>
            </a:extLst>
          </p:cNvPr>
          <p:cNvSpPr/>
          <p:nvPr/>
        </p:nvSpPr>
        <p:spPr>
          <a:xfrm>
            <a:off x="1564841" y="478361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xmlns="" id="{AB1B5A10-0E32-4B35-8B05-37AB6C9FA0F6}"/>
              </a:ext>
            </a:extLst>
          </p:cNvPr>
          <p:cNvSpPr/>
          <p:nvPr/>
        </p:nvSpPr>
        <p:spPr>
          <a:xfrm>
            <a:off x="1564841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xmlns="" id="{A2BD878C-8136-4784-8C40-55CDA5FF2B12}"/>
              </a:ext>
            </a:extLst>
          </p:cNvPr>
          <p:cNvSpPr/>
          <p:nvPr/>
        </p:nvSpPr>
        <p:spPr>
          <a:xfrm>
            <a:off x="1564841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xmlns="" id="{8C77C2D1-8BD4-4884-8E85-F66A067831D9}"/>
              </a:ext>
            </a:extLst>
          </p:cNvPr>
          <p:cNvSpPr/>
          <p:nvPr/>
        </p:nvSpPr>
        <p:spPr>
          <a:xfrm>
            <a:off x="2530611" y="29645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xmlns="" id="{C21AFCDF-A7C0-4225-B8FB-3499431441DD}"/>
              </a:ext>
            </a:extLst>
          </p:cNvPr>
          <p:cNvSpPr/>
          <p:nvPr/>
        </p:nvSpPr>
        <p:spPr>
          <a:xfrm>
            <a:off x="2530611" y="417725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xmlns="" id="{2F2DFE85-9C27-49FD-8066-8E192D8BCE3A}"/>
              </a:ext>
            </a:extLst>
          </p:cNvPr>
          <p:cNvSpPr/>
          <p:nvPr/>
        </p:nvSpPr>
        <p:spPr>
          <a:xfrm>
            <a:off x="2530611" y="35708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xmlns="" id="{9A43BCFD-2FAE-4CB9-A6CA-B8D7569E25AB}"/>
              </a:ext>
            </a:extLst>
          </p:cNvPr>
          <p:cNvSpPr/>
          <p:nvPr/>
        </p:nvSpPr>
        <p:spPr>
          <a:xfrm>
            <a:off x="2530611" y="478361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xmlns="" id="{A142E9EF-0802-4AB1-9439-90825AEE3B29}"/>
              </a:ext>
            </a:extLst>
          </p:cNvPr>
          <p:cNvSpPr/>
          <p:nvPr/>
        </p:nvSpPr>
        <p:spPr>
          <a:xfrm>
            <a:off x="2530611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xmlns="" id="{86A41356-DFF9-48F2-BE10-F7898BE78933}"/>
              </a:ext>
            </a:extLst>
          </p:cNvPr>
          <p:cNvSpPr/>
          <p:nvPr/>
        </p:nvSpPr>
        <p:spPr>
          <a:xfrm>
            <a:off x="2530611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xmlns="" id="{BCB65D6B-140F-4B96-BA87-E15C59A3F64F}"/>
              </a:ext>
            </a:extLst>
          </p:cNvPr>
          <p:cNvSpPr/>
          <p:nvPr/>
        </p:nvSpPr>
        <p:spPr>
          <a:xfrm>
            <a:off x="3496381" y="29645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xmlns="" id="{9687612E-B39C-4384-B844-4D42963188CD}"/>
              </a:ext>
            </a:extLst>
          </p:cNvPr>
          <p:cNvSpPr/>
          <p:nvPr/>
        </p:nvSpPr>
        <p:spPr>
          <a:xfrm>
            <a:off x="3496381" y="417725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xmlns="" id="{3563C514-2909-479B-B845-B416CFA60603}"/>
              </a:ext>
            </a:extLst>
          </p:cNvPr>
          <p:cNvSpPr/>
          <p:nvPr/>
        </p:nvSpPr>
        <p:spPr>
          <a:xfrm>
            <a:off x="3496381" y="35708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xmlns="" id="{E0F1A4B1-1AF2-4414-B1D9-C9A9D05ACDA6}"/>
              </a:ext>
            </a:extLst>
          </p:cNvPr>
          <p:cNvSpPr/>
          <p:nvPr/>
        </p:nvSpPr>
        <p:spPr>
          <a:xfrm>
            <a:off x="3496381" y="478361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xmlns="" id="{0C9DE401-AF82-4F62-AF5B-3EC4276A97AE}"/>
              </a:ext>
            </a:extLst>
          </p:cNvPr>
          <p:cNvSpPr/>
          <p:nvPr/>
        </p:nvSpPr>
        <p:spPr>
          <a:xfrm>
            <a:off x="3496381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xmlns="" id="{805FC9B0-7216-4CC5-A774-6B96A0F4F40F}"/>
              </a:ext>
            </a:extLst>
          </p:cNvPr>
          <p:cNvSpPr/>
          <p:nvPr/>
        </p:nvSpPr>
        <p:spPr>
          <a:xfrm>
            <a:off x="3496381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xmlns="" id="{11CC20F4-79EF-4B92-A311-A2C4C3DA7888}"/>
              </a:ext>
            </a:extLst>
          </p:cNvPr>
          <p:cNvSpPr/>
          <p:nvPr/>
        </p:nvSpPr>
        <p:spPr>
          <a:xfrm>
            <a:off x="4462151" y="29645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xmlns="" id="{FC6F5EA9-5583-42A5-AF33-9D5ED9E3A9CA}"/>
              </a:ext>
            </a:extLst>
          </p:cNvPr>
          <p:cNvSpPr/>
          <p:nvPr/>
        </p:nvSpPr>
        <p:spPr>
          <a:xfrm>
            <a:off x="4462151" y="4177254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xmlns="" id="{F3B23912-8E5D-4BEC-A2F3-BB89CA85117D}"/>
              </a:ext>
            </a:extLst>
          </p:cNvPr>
          <p:cNvSpPr/>
          <p:nvPr/>
        </p:nvSpPr>
        <p:spPr>
          <a:xfrm>
            <a:off x="4462151" y="35708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xmlns="" id="{EF370329-BBA8-4D62-AAA7-B619639A545C}"/>
              </a:ext>
            </a:extLst>
          </p:cNvPr>
          <p:cNvSpPr/>
          <p:nvPr/>
        </p:nvSpPr>
        <p:spPr>
          <a:xfrm>
            <a:off x="4462151" y="4783613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xmlns="" id="{C96F25A6-2E41-48DB-8C30-A6EB895E3789}"/>
              </a:ext>
            </a:extLst>
          </p:cNvPr>
          <p:cNvSpPr/>
          <p:nvPr/>
        </p:nvSpPr>
        <p:spPr>
          <a:xfrm>
            <a:off x="4462151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xmlns="" id="{D0A56AA8-88F1-42F8-B5FB-8DFA86A8B1FE}"/>
              </a:ext>
            </a:extLst>
          </p:cNvPr>
          <p:cNvSpPr/>
          <p:nvPr/>
        </p:nvSpPr>
        <p:spPr>
          <a:xfrm>
            <a:off x="4462151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xmlns="" id="{FD1C854B-16B9-4C0F-BDC4-855E72F03EBD}"/>
              </a:ext>
            </a:extLst>
          </p:cNvPr>
          <p:cNvSpPr/>
          <p:nvPr/>
        </p:nvSpPr>
        <p:spPr>
          <a:xfrm>
            <a:off x="5427921" y="29645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xmlns="" id="{F4B866E7-CCAD-4879-9BAF-7F5F5A44B2F2}"/>
              </a:ext>
            </a:extLst>
          </p:cNvPr>
          <p:cNvSpPr/>
          <p:nvPr/>
        </p:nvSpPr>
        <p:spPr>
          <a:xfrm>
            <a:off x="5427921" y="4177254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xmlns="" id="{F11D3160-5B92-4A09-BEBE-CCD59F217B5A}"/>
              </a:ext>
            </a:extLst>
          </p:cNvPr>
          <p:cNvSpPr/>
          <p:nvPr/>
        </p:nvSpPr>
        <p:spPr>
          <a:xfrm>
            <a:off x="5427921" y="35708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xmlns="" id="{0A06D299-9DB8-4F75-9265-C25E4E034E7C}"/>
              </a:ext>
            </a:extLst>
          </p:cNvPr>
          <p:cNvSpPr/>
          <p:nvPr/>
        </p:nvSpPr>
        <p:spPr>
          <a:xfrm>
            <a:off x="5427921" y="4783613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xmlns="" id="{EE87379E-9459-4D39-BE1B-58B3400B5DBC}"/>
              </a:ext>
            </a:extLst>
          </p:cNvPr>
          <p:cNvSpPr/>
          <p:nvPr/>
        </p:nvSpPr>
        <p:spPr>
          <a:xfrm>
            <a:off x="5427921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xmlns="" id="{DA59BF0D-12C0-4F77-A626-6B4D823A88EA}"/>
              </a:ext>
            </a:extLst>
          </p:cNvPr>
          <p:cNvSpPr/>
          <p:nvPr/>
        </p:nvSpPr>
        <p:spPr>
          <a:xfrm>
            <a:off x="5427921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xmlns="" id="{E0D8F96F-3972-4568-8762-7374FCDA2360}"/>
              </a:ext>
            </a:extLst>
          </p:cNvPr>
          <p:cNvSpPr/>
          <p:nvPr/>
        </p:nvSpPr>
        <p:spPr>
          <a:xfrm>
            <a:off x="6393691" y="2964536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橢圓 82">
            <a:extLst>
              <a:ext uri="{FF2B5EF4-FFF2-40B4-BE49-F238E27FC236}">
                <a16:creationId xmlns:a16="http://schemas.microsoft.com/office/drawing/2014/main" xmlns="" id="{FA17519E-0E1E-4EEB-94E8-6502C4882B60}"/>
              </a:ext>
            </a:extLst>
          </p:cNvPr>
          <p:cNvSpPr/>
          <p:nvPr/>
        </p:nvSpPr>
        <p:spPr>
          <a:xfrm>
            <a:off x="6393691" y="4177254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xmlns="" id="{AB0B1385-BC24-4A82-A4F7-E0C70C29EDF6}"/>
              </a:ext>
            </a:extLst>
          </p:cNvPr>
          <p:cNvSpPr/>
          <p:nvPr/>
        </p:nvSpPr>
        <p:spPr>
          <a:xfrm>
            <a:off x="6393691" y="3570895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xmlns="" id="{7CAFD5C6-4B93-475E-AA9B-9F86A1CF7D4B}"/>
              </a:ext>
            </a:extLst>
          </p:cNvPr>
          <p:cNvSpPr/>
          <p:nvPr/>
        </p:nvSpPr>
        <p:spPr>
          <a:xfrm>
            <a:off x="6393691" y="4783613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xmlns="" id="{671A14D5-6C66-4DC1-9341-A99F4789365E}"/>
              </a:ext>
            </a:extLst>
          </p:cNvPr>
          <p:cNvSpPr/>
          <p:nvPr/>
        </p:nvSpPr>
        <p:spPr>
          <a:xfrm>
            <a:off x="6393691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xmlns="" id="{640DD4EA-FFCC-4C0B-B1C2-10539AE5F880}"/>
              </a:ext>
            </a:extLst>
          </p:cNvPr>
          <p:cNvSpPr/>
          <p:nvPr/>
        </p:nvSpPr>
        <p:spPr>
          <a:xfrm>
            <a:off x="6393691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xmlns="" id="{FF4294D2-5EB2-4AD0-A040-9B42521A469F}"/>
              </a:ext>
            </a:extLst>
          </p:cNvPr>
          <p:cNvSpPr/>
          <p:nvPr/>
        </p:nvSpPr>
        <p:spPr>
          <a:xfrm>
            <a:off x="7359463" y="2964536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xmlns="" id="{3AE0C9AE-2EA5-41D4-AECB-735F21CB4B53}"/>
              </a:ext>
            </a:extLst>
          </p:cNvPr>
          <p:cNvSpPr/>
          <p:nvPr/>
        </p:nvSpPr>
        <p:spPr>
          <a:xfrm>
            <a:off x="7359463" y="4177254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xmlns="" id="{522B1A6E-656D-423A-980F-A66AD3F06505}"/>
              </a:ext>
            </a:extLst>
          </p:cNvPr>
          <p:cNvSpPr/>
          <p:nvPr/>
        </p:nvSpPr>
        <p:spPr>
          <a:xfrm>
            <a:off x="7359463" y="3570895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xmlns="" id="{CF7BF1D6-8501-4278-93CD-D9E048EE42A2}"/>
              </a:ext>
            </a:extLst>
          </p:cNvPr>
          <p:cNvSpPr/>
          <p:nvPr/>
        </p:nvSpPr>
        <p:spPr>
          <a:xfrm>
            <a:off x="7359463" y="4783613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xmlns="" id="{37AB8A9A-4351-483B-B555-5F826D48DD04}"/>
              </a:ext>
            </a:extLst>
          </p:cNvPr>
          <p:cNvSpPr/>
          <p:nvPr/>
        </p:nvSpPr>
        <p:spPr>
          <a:xfrm>
            <a:off x="7359463" y="53899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橢圓 93">
            <a:extLst>
              <a:ext uri="{FF2B5EF4-FFF2-40B4-BE49-F238E27FC236}">
                <a16:creationId xmlns:a16="http://schemas.microsoft.com/office/drawing/2014/main" xmlns="" id="{CD1814E9-5AC4-4E2F-85C9-1ED9334104D7}"/>
              </a:ext>
            </a:extLst>
          </p:cNvPr>
          <p:cNvSpPr/>
          <p:nvPr/>
        </p:nvSpPr>
        <p:spPr>
          <a:xfrm>
            <a:off x="7359463" y="59963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xmlns="" id="{2BFCCCF2-BC37-454B-9700-8491859AE1B0}"/>
                  </a:ext>
                </a:extLst>
              </p:cNvPr>
              <p:cNvSpPr txBox="1"/>
              <p:nvPr/>
            </p:nvSpPr>
            <p:spPr>
              <a:xfrm>
                <a:off x="8013792" y="4357254"/>
                <a:ext cx="375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2BFCCCF2-BC37-454B-9700-8491859AE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92" y="4357254"/>
                <a:ext cx="375937" cy="369332"/>
              </a:xfrm>
              <a:prstGeom prst="rect">
                <a:avLst/>
              </a:prstGeom>
              <a:blipFill>
                <a:blip r:embed="rId3"/>
                <a:stretch>
                  <a:fillRect l="-19672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矩形: 圓角 66">
            <a:extLst>
              <a:ext uri="{FF2B5EF4-FFF2-40B4-BE49-F238E27FC236}">
                <a16:creationId xmlns:a16="http://schemas.microsoft.com/office/drawing/2014/main" xmlns="" id="{0998B387-F267-46D1-968E-506187368B25}"/>
              </a:ext>
            </a:extLst>
          </p:cNvPr>
          <p:cNvSpPr/>
          <p:nvPr/>
        </p:nvSpPr>
        <p:spPr>
          <a:xfrm>
            <a:off x="4150659" y="3957922"/>
            <a:ext cx="2716306" cy="1833931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xmlns="" id="{39FCD022-9CB9-47E3-B598-338D1159EB66}"/>
              </a:ext>
            </a:extLst>
          </p:cNvPr>
          <p:cNvSpPr/>
          <p:nvPr/>
        </p:nvSpPr>
        <p:spPr>
          <a:xfrm>
            <a:off x="1293623" y="5169366"/>
            <a:ext cx="6567863" cy="121144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xmlns="" id="{7E2CE7A7-E160-4A00-A94D-252FFD3AA51E}"/>
                  </a:ext>
                </a:extLst>
              </p:cNvPr>
              <p:cNvSpPr txBox="1"/>
              <p:nvPr/>
            </p:nvSpPr>
            <p:spPr>
              <a:xfrm>
                <a:off x="4902810" y="4010299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7E2CE7A7-E160-4A00-A94D-252FFD3AA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810" y="4010299"/>
                <a:ext cx="383054" cy="369332"/>
              </a:xfrm>
              <a:prstGeom prst="rect">
                <a:avLst/>
              </a:prstGeom>
              <a:blipFill>
                <a:blip r:embed="rId4"/>
                <a:stretch>
                  <a:fillRect l="-19048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xmlns="" id="{D7B3FB97-9D8C-46A8-AA13-3560813B8C3F}"/>
                  </a:ext>
                </a:extLst>
              </p:cNvPr>
              <p:cNvSpPr txBox="1"/>
              <p:nvPr/>
            </p:nvSpPr>
            <p:spPr>
              <a:xfrm>
                <a:off x="849031" y="5564002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D7B3FB97-9D8C-46A8-AA13-3560813B8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31" y="5564002"/>
                <a:ext cx="383054" cy="369332"/>
              </a:xfrm>
              <a:prstGeom prst="rect">
                <a:avLst/>
              </a:prstGeom>
              <a:blipFill>
                <a:blip r:embed="rId5"/>
                <a:stretch>
                  <a:fillRect l="-19048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xmlns="" id="{205CEF6F-6229-453D-85FE-294C4BA82A13}"/>
                  </a:ext>
                </a:extLst>
              </p:cNvPr>
              <p:cNvSpPr txBox="1"/>
              <p:nvPr/>
            </p:nvSpPr>
            <p:spPr>
              <a:xfrm>
                <a:off x="509859" y="557211"/>
                <a:ext cx="8556731" cy="11447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𝒃𝒂𝒅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sub>
                        <m:sup/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𝒃𝒂𝒅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𝑑𝑢𝑒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205CEF6F-6229-453D-85FE-294C4BA82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59" y="557211"/>
                <a:ext cx="8556731" cy="11447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xmlns="" id="{48CC246A-771B-43F0-8B2F-DE113C9E0ADF}"/>
                  </a:ext>
                </a:extLst>
              </p:cNvPr>
              <p:cNvSpPr txBox="1"/>
              <p:nvPr/>
            </p:nvSpPr>
            <p:spPr>
              <a:xfrm>
                <a:off x="3496381" y="1697074"/>
                <a:ext cx="5419670" cy="11447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sub>
                        <m:sup/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𝒃𝒂𝒅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𝑑𝑢𝑒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48CC246A-771B-43F0-8B2F-DE113C9E0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381" y="1697074"/>
                <a:ext cx="5419670" cy="11447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458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xmlns="" id="{3604356B-9B72-49E5-A9A1-23192D64A01B}"/>
                  </a:ext>
                </a:extLst>
              </p:cNvPr>
              <p:cNvSpPr txBox="1"/>
              <p:nvPr/>
            </p:nvSpPr>
            <p:spPr>
              <a:xfrm>
                <a:off x="509859" y="557211"/>
                <a:ext cx="8556731" cy="11447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𝒃𝒂𝒅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sub>
                        <m:sup/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𝒃𝒂𝒅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𝑑𝑢𝑒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604356B-9B72-49E5-A9A1-23192D64A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59" y="557211"/>
                <a:ext cx="8556731" cy="11447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xmlns="" id="{34E17AC8-9E71-4188-AC6A-EA774FE839BA}"/>
                  </a:ext>
                </a:extLst>
              </p:cNvPr>
              <p:cNvSpPr txBox="1"/>
              <p:nvPr/>
            </p:nvSpPr>
            <p:spPr>
              <a:xfrm>
                <a:off x="3496381" y="1697074"/>
                <a:ext cx="5419670" cy="11447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sub>
                        <m:sup/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𝒃𝒂𝒅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𝑑𝑢𝑒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4E17AC8-9E71-4188-AC6A-EA774FE83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381" y="1697074"/>
                <a:ext cx="5419670" cy="11447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: 圓角 12">
            <a:extLst>
              <a:ext uri="{FF2B5EF4-FFF2-40B4-BE49-F238E27FC236}">
                <a16:creationId xmlns:a16="http://schemas.microsoft.com/office/drawing/2014/main" xmlns="" id="{538F35DB-671F-4AD8-934F-726E45701408}"/>
              </a:ext>
            </a:extLst>
          </p:cNvPr>
          <p:cNvSpPr/>
          <p:nvPr/>
        </p:nvSpPr>
        <p:spPr>
          <a:xfrm>
            <a:off x="4931773" y="1946356"/>
            <a:ext cx="3397580" cy="5320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xmlns="" id="{71E149AC-3EA6-4FA7-AB80-743DF9FD451D}"/>
                  </a:ext>
                </a:extLst>
              </p:cNvPr>
              <p:cNvSpPr txBox="1"/>
              <p:nvPr/>
            </p:nvSpPr>
            <p:spPr>
              <a:xfrm>
                <a:off x="818611" y="3020401"/>
                <a:ext cx="39696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𝑎𝑙𝑙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|&gt;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1E149AC-3EA6-4FA7-AB80-743DF9FD4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11" y="3020401"/>
                <a:ext cx="3969613" cy="369332"/>
              </a:xfrm>
              <a:prstGeom prst="rect">
                <a:avLst/>
              </a:prstGeom>
              <a:blipFill>
                <a:blip r:embed="rId5"/>
                <a:stretch>
                  <a:fillRect l="-2151" r="-461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等腰三角形 1">
            <a:extLst>
              <a:ext uri="{FF2B5EF4-FFF2-40B4-BE49-F238E27FC236}">
                <a16:creationId xmlns:a16="http://schemas.microsoft.com/office/drawing/2014/main" xmlns="" id="{3DC396B5-A45F-4AAC-8B5D-E21020587584}"/>
              </a:ext>
            </a:extLst>
          </p:cNvPr>
          <p:cNvSpPr/>
          <p:nvPr/>
        </p:nvSpPr>
        <p:spPr>
          <a:xfrm>
            <a:off x="568941" y="4638897"/>
            <a:ext cx="498764" cy="36000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xmlns="" id="{13E90F20-FC3C-4A51-AA9D-2341E42452B0}"/>
              </a:ext>
            </a:extLst>
          </p:cNvPr>
          <p:cNvSpPr/>
          <p:nvPr/>
        </p:nvSpPr>
        <p:spPr>
          <a:xfrm>
            <a:off x="1322493" y="4638897"/>
            <a:ext cx="498764" cy="36000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xmlns="" id="{1AA3E7B0-561C-4760-88B6-7084A5C765D1}"/>
              </a:ext>
            </a:extLst>
          </p:cNvPr>
          <p:cNvSpPr/>
          <p:nvPr/>
        </p:nvSpPr>
        <p:spPr>
          <a:xfrm>
            <a:off x="2076045" y="4638897"/>
            <a:ext cx="498764" cy="36000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xmlns="" id="{7CFE973C-7E76-430D-92B9-B17FAE937487}"/>
              </a:ext>
            </a:extLst>
          </p:cNvPr>
          <p:cNvSpPr/>
          <p:nvPr/>
        </p:nvSpPr>
        <p:spPr>
          <a:xfrm>
            <a:off x="2829598" y="4638897"/>
            <a:ext cx="498764" cy="36000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xmlns="" id="{1E8267E1-C5DC-45BE-8CA5-EC1ED9B4AB12}"/>
              </a:ext>
            </a:extLst>
          </p:cNvPr>
          <p:cNvSpPr/>
          <p:nvPr/>
        </p:nvSpPr>
        <p:spPr>
          <a:xfrm>
            <a:off x="3583151" y="4638897"/>
            <a:ext cx="498764" cy="36000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xmlns="" id="{4324BD31-E06A-46BC-A70D-C8496CA2294E}"/>
              </a:ext>
            </a:extLst>
          </p:cNvPr>
          <p:cNvSpPr/>
          <p:nvPr/>
        </p:nvSpPr>
        <p:spPr>
          <a:xfrm>
            <a:off x="4336703" y="4638897"/>
            <a:ext cx="498764" cy="36000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2559E4C0-C328-43BB-AA4B-CBC496B17E13}"/>
              </a:ext>
            </a:extLst>
          </p:cNvPr>
          <p:cNvSpPr txBox="1"/>
          <p:nvPr/>
        </p:nvSpPr>
        <p:spPr>
          <a:xfrm>
            <a:off x="4953547" y="4491573"/>
            <a:ext cx="725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xmlns="" id="{2C4E72C0-E58D-402B-BF3C-1EAE8F746C57}"/>
                  </a:ext>
                </a:extLst>
              </p:cNvPr>
              <p:cNvSpPr txBox="1"/>
              <p:nvPr/>
            </p:nvSpPr>
            <p:spPr>
              <a:xfrm>
                <a:off x="6954281" y="4636308"/>
                <a:ext cx="15987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C4E72C0-E58D-402B-BF3C-1EAE8F746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281" y="4636308"/>
                <a:ext cx="1598725" cy="461665"/>
              </a:xfrm>
              <a:prstGeom prst="rect">
                <a:avLst/>
              </a:prstGeom>
              <a:blipFill>
                <a:blip r:embed="rId6"/>
                <a:stretch>
                  <a:fillRect l="-1145"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xmlns="" id="{DF090A40-7E53-4497-8783-D79FB764FEBB}"/>
              </a:ext>
            </a:extLst>
          </p:cNvPr>
          <p:cNvCxnSpPr>
            <a:cxnSpLocks/>
          </p:cNvCxnSpPr>
          <p:nvPr/>
        </p:nvCxnSpPr>
        <p:spPr>
          <a:xfrm>
            <a:off x="5653730" y="4869729"/>
            <a:ext cx="13005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06AC169A-E477-4DE0-9A72-F24D231128D3}"/>
              </a:ext>
            </a:extLst>
          </p:cNvPr>
          <p:cNvSpPr txBox="1"/>
          <p:nvPr/>
        </p:nvSpPr>
        <p:spPr>
          <a:xfrm>
            <a:off x="5723442" y="4874138"/>
            <a:ext cx="159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Average </a:t>
            </a:r>
            <a:endParaRPr lang="zh-TW" altLang="en-US" sz="2400" dirty="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xmlns="" id="{34D6D4C7-632F-479A-9A74-4B2418C1A437}"/>
              </a:ext>
            </a:extLst>
          </p:cNvPr>
          <p:cNvCxnSpPr>
            <a:cxnSpLocks/>
          </p:cNvCxnSpPr>
          <p:nvPr/>
        </p:nvCxnSpPr>
        <p:spPr>
          <a:xfrm flipV="1">
            <a:off x="855790" y="4315370"/>
            <a:ext cx="489519" cy="320938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xmlns="" id="{0B1B3595-B814-4D6C-8B70-3DA3C1CFA32A}"/>
                  </a:ext>
                </a:extLst>
              </p:cNvPr>
              <p:cNvSpPr txBox="1"/>
              <p:nvPr/>
            </p:nvSpPr>
            <p:spPr>
              <a:xfrm>
                <a:off x="1296015" y="3888414"/>
                <a:ext cx="44697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Loss of an example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0B1B3595-B814-4D6C-8B70-3DA3C1CFA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15" y="3888414"/>
                <a:ext cx="4469783" cy="461665"/>
              </a:xfrm>
              <a:prstGeom prst="rect">
                <a:avLst/>
              </a:prstGeom>
              <a:blipFill>
                <a:blip r:embed="rId7"/>
                <a:stretch>
                  <a:fillRect l="-218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xmlns="" id="{F2A8A4C6-F1EB-4B52-8E9C-7426ABE25644}"/>
              </a:ext>
            </a:extLst>
          </p:cNvPr>
          <p:cNvCxnSpPr>
            <a:cxnSpLocks/>
          </p:cNvCxnSpPr>
          <p:nvPr/>
        </p:nvCxnSpPr>
        <p:spPr>
          <a:xfrm>
            <a:off x="1571875" y="5080141"/>
            <a:ext cx="0" cy="634356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xmlns="" id="{4C8D6ABC-271F-41B0-8B84-E4F0CF3689F1}"/>
              </a:ext>
            </a:extLst>
          </p:cNvPr>
          <p:cNvCxnSpPr>
            <a:cxnSpLocks/>
          </p:cNvCxnSpPr>
          <p:nvPr/>
        </p:nvCxnSpPr>
        <p:spPr>
          <a:xfrm>
            <a:off x="3078980" y="5114868"/>
            <a:ext cx="0" cy="634356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xmlns="" id="{37D790C0-12CA-487E-8D28-0A4B1CBB5256}"/>
              </a:ext>
            </a:extLst>
          </p:cNvPr>
          <p:cNvCxnSpPr>
            <a:cxnSpLocks/>
          </p:cNvCxnSpPr>
          <p:nvPr/>
        </p:nvCxnSpPr>
        <p:spPr>
          <a:xfrm>
            <a:off x="3832533" y="5114868"/>
            <a:ext cx="0" cy="634356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>
            <a:extLst>
              <a:ext uri="{FF2B5EF4-FFF2-40B4-BE49-F238E27FC236}">
                <a16:creationId xmlns:a16="http://schemas.microsoft.com/office/drawing/2014/main" xmlns="" id="{621C651C-E982-4C46-8AD6-D176526B2F34}"/>
              </a:ext>
            </a:extLst>
          </p:cNvPr>
          <p:cNvSpPr/>
          <p:nvPr/>
        </p:nvSpPr>
        <p:spPr>
          <a:xfrm>
            <a:off x="1322493" y="5865195"/>
            <a:ext cx="498764" cy="36000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xmlns="" id="{A15B65CF-5064-4737-A246-6B4B39BE94A2}"/>
              </a:ext>
            </a:extLst>
          </p:cNvPr>
          <p:cNvSpPr/>
          <p:nvPr/>
        </p:nvSpPr>
        <p:spPr>
          <a:xfrm>
            <a:off x="2829598" y="5865195"/>
            <a:ext cx="498764" cy="36000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xmlns="" id="{2A391A31-EE64-4642-B778-14C93C6E1402}"/>
              </a:ext>
            </a:extLst>
          </p:cNvPr>
          <p:cNvSpPr/>
          <p:nvPr/>
        </p:nvSpPr>
        <p:spPr>
          <a:xfrm>
            <a:off x="3583151" y="5865195"/>
            <a:ext cx="498764" cy="36000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xmlns="" id="{FE52491D-EA75-450B-962E-AA83D951C17B}"/>
                  </a:ext>
                </a:extLst>
              </p:cNvPr>
              <p:cNvSpPr txBox="1"/>
              <p:nvPr/>
            </p:nvSpPr>
            <p:spPr>
              <a:xfrm>
                <a:off x="6996637" y="5832126"/>
                <a:ext cx="15987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FE52491D-EA75-450B-962E-AA83D951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637" y="5832126"/>
                <a:ext cx="1598725" cy="461665"/>
              </a:xfrm>
              <a:prstGeom prst="rect">
                <a:avLst/>
              </a:prstGeom>
              <a:blipFill>
                <a:blip r:embed="rId8"/>
                <a:stretch>
                  <a:fillRect l="-1145"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xmlns="" id="{BA427F96-1791-4E92-A456-AF08482409BD}"/>
              </a:ext>
            </a:extLst>
          </p:cNvPr>
          <p:cNvCxnSpPr>
            <a:cxnSpLocks/>
          </p:cNvCxnSpPr>
          <p:nvPr/>
        </p:nvCxnSpPr>
        <p:spPr>
          <a:xfrm>
            <a:off x="5696086" y="6065547"/>
            <a:ext cx="13005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xmlns="" id="{0750E035-7477-4C4D-AFAA-8DF416082EC2}"/>
              </a:ext>
            </a:extLst>
          </p:cNvPr>
          <p:cNvSpPr txBox="1"/>
          <p:nvPr/>
        </p:nvSpPr>
        <p:spPr>
          <a:xfrm>
            <a:off x="5765798" y="6069956"/>
            <a:ext cx="159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Average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xmlns="" id="{2EA0AFA2-7C6B-4D7B-A994-17CE8F267713}"/>
                  </a:ext>
                </a:extLst>
              </p:cNvPr>
              <p:cNvSpPr txBox="1"/>
              <p:nvPr/>
            </p:nvSpPr>
            <p:spPr>
              <a:xfrm>
                <a:off x="5063570" y="2699673"/>
                <a:ext cx="3655616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2EA0AFA2-7C6B-4D7B-A994-17CE8F267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570" y="2699673"/>
                <a:ext cx="3655616" cy="10384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72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animBg="1"/>
      <p:bldP spid="9" grpId="0" animBg="1"/>
      <p:bldP spid="10" grpId="0" animBg="1"/>
      <p:bldP spid="17" grpId="0" animBg="1"/>
      <p:bldP spid="18" grpId="0" animBg="1"/>
      <p:bldP spid="19" grpId="0" animBg="1"/>
      <p:bldP spid="3" grpId="0"/>
      <p:bldP spid="23" grpId="0"/>
      <p:bldP spid="8" grpId="0"/>
      <p:bldP spid="26" grpId="0"/>
      <p:bldP spid="32" grpId="0" animBg="1"/>
      <p:bldP spid="33" grpId="0" animBg="1"/>
      <p:bldP spid="34" grpId="0" animBg="1"/>
      <p:bldP spid="39" grpId="0"/>
      <p:bldP spid="41" grpId="0"/>
      <p:bldP spid="4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xmlns="" id="{A11AFF6C-7D20-4602-A5CE-684576F00D8E}"/>
                  </a:ext>
                </a:extLst>
              </p:cNvPr>
              <p:cNvSpPr txBox="1"/>
              <p:nvPr/>
            </p:nvSpPr>
            <p:spPr>
              <a:xfrm>
                <a:off x="5476428" y="4102742"/>
                <a:ext cx="26100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11AFF6C-7D20-4602-A5CE-684576F00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428" y="4102742"/>
                <a:ext cx="261007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文字方塊 94">
            <a:extLst>
              <a:ext uri="{FF2B5EF4-FFF2-40B4-BE49-F238E27FC236}">
                <a16:creationId xmlns:a16="http://schemas.microsoft.com/office/drawing/2014/main" xmlns="" id="{B33ED534-6BC1-429C-8EA9-23081AF2CEEF}"/>
              </a:ext>
            </a:extLst>
          </p:cNvPr>
          <p:cNvSpPr txBox="1"/>
          <p:nvPr/>
        </p:nvSpPr>
        <p:spPr>
          <a:xfrm>
            <a:off x="786546" y="3387851"/>
            <a:ext cx="54196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 err="1"/>
              <a:t>Hoeffding’s</a:t>
            </a:r>
            <a:r>
              <a:rPr lang="en-US" altLang="zh-TW" sz="2800" dirty="0"/>
              <a:t> Inequality: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xmlns="" id="{58F45299-C89C-44A3-8065-A59F17846FF8}"/>
                  </a:ext>
                </a:extLst>
              </p:cNvPr>
              <p:cNvSpPr txBox="1"/>
              <p:nvPr/>
            </p:nvSpPr>
            <p:spPr>
              <a:xfrm>
                <a:off x="1371333" y="4056576"/>
                <a:ext cx="47512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𝑏𝑎𝑑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58F45299-C89C-44A3-8065-A59F17846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33" y="4056576"/>
                <a:ext cx="475129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xmlns="" id="{9D806E6B-0894-4BEF-B976-0280211E9DF7}"/>
                  </a:ext>
                </a:extLst>
              </p:cNvPr>
              <p:cNvSpPr txBox="1"/>
              <p:nvPr/>
            </p:nvSpPr>
            <p:spPr>
              <a:xfrm>
                <a:off x="1162371" y="4977982"/>
                <a:ext cx="51955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TW" sz="2800" dirty="0"/>
                  <a:t>The range of loss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is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9D806E6B-0894-4BEF-B976-0280211E9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371" y="4977982"/>
                <a:ext cx="5195546" cy="523220"/>
              </a:xfrm>
              <a:prstGeom prst="rect">
                <a:avLst/>
              </a:prstGeom>
              <a:blipFill>
                <a:blip r:embed="rId5"/>
                <a:stretch>
                  <a:fillRect l="-2113" t="-11765" b="-341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xmlns="" id="{E97A04FA-9195-45EE-8150-4D79F2ADD133}"/>
                  </a:ext>
                </a:extLst>
              </p:cNvPr>
              <p:cNvSpPr txBox="1"/>
              <p:nvPr/>
            </p:nvSpPr>
            <p:spPr>
              <a:xfrm>
                <a:off x="1162371" y="5503552"/>
                <a:ext cx="74329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is the number of examples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E97A04FA-9195-45EE-8150-4D79F2ADD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371" y="5503552"/>
                <a:ext cx="7432991" cy="523220"/>
              </a:xfrm>
              <a:prstGeom prst="rect">
                <a:avLst/>
              </a:prstGeom>
              <a:blipFill>
                <a:blip r:embed="rId6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xmlns="" id="{3604356B-9B72-49E5-A9A1-23192D64A01B}"/>
                  </a:ext>
                </a:extLst>
              </p:cNvPr>
              <p:cNvSpPr txBox="1"/>
              <p:nvPr/>
            </p:nvSpPr>
            <p:spPr>
              <a:xfrm>
                <a:off x="509859" y="557211"/>
                <a:ext cx="8556731" cy="11447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𝒃𝒂𝒅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sub>
                        <m:sup/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𝒃𝒂𝒅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𝑑𝑢𝑒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604356B-9B72-49E5-A9A1-23192D64A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59" y="557211"/>
                <a:ext cx="8556731" cy="11447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xmlns="" id="{34E17AC8-9E71-4188-AC6A-EA774FE839BA}"/>
                  </a:ext>
                </a:extLst>
              </p:cNvPr>
              <p:cNvSpPr txBox="1"/>
              <p:nvPr/>
            </p:nvSpPr>
            <p:spPr>
              <a:xfrm>
                <a:off x="3496381" y="1697074"/>
                <a:ext cx="5419670" cy="11447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sub>
                        <m:sup/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𝒃𝒂𝒅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𝑑𝑢𝑒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4E17AC8-9E71-4188-AC6A-EA774FE83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381" y="1697074"/>
                <a:ext cx="5419670" cy="11447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: 圓角 14">
            <a:extLst>
              <a:ext uri="{FF2B5EF4-FFF2-40B4-BE49-F238E27FC236}">
                <a16:creationId xmlns:a16="http://schemas.microsoft.com/office/drawing/2014/main" xmlns="" id="{2A82A647-FCBE-4698-A925-515D23AF2EA4}"/>
              </a:ext>
            </a:extLst>
          </p:cNvPr>
          <p:cNvSpPr/>
          <p:nvPr/>
        </p:nvSpPr>
        <p:spPr>
          <a:xfrm>
            <a:off x="4507424" y="1927685"/>
            <a:ext cx="4087937" cy="5320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xmlns="" id="{881DD56E-D800-4BE7-BBF0-DA242C4AFE32}"/>
              </a:ext>
            </a:extLst>
          </p:cNvPr>
          <p:cNvSpPr/>
          <p:nvPr/>
        </p:nvSpPr>
        <p:spPr>
          <a:xfrm>
            <a:off x="5906733" y="4071394"/>
            <a:ext cx="2322867" cy="5320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05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B70AF28-CCC8-4CAF-A0A9-F0775C275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1. Function </a:t>
            </a:r>
            <a:br>
              <a:rPr lang="en-US" altLang="zh-TW" dirty="0"/>
            </a:br>
            <a:r>
              <a:rPr lang="en-US" altLang="zh-TW" dirty="0"/>
              <a:t>with Unknown Parameters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xmlns="" id="{CD876404-BCC7-463E-8489-AC1C39249665}"/>
                  </a:ext>
                </a:extLst>
              </p:cNvPr>
              <p:cNvSpPr txBox="1"/>
              <p:nvPr/>
            </p:nvSpPr>
            <p:spPr>
              <a:xfrm>
                <a:off x="1626085" y="4424208"/>
                <a:ext cx="21057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D876404-BCC7-463E-8489-AC1C39249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085" y="4424208"/>
                <a:ext cx="210570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xmlns="" id="{2869C561-0DDE-4213-A819-12B39B028EB5}"/>
                  </a:ext>
                </a:extLst>
              </p:cNvPr>
              <p:cNvSpPr txBox="1"/>
              <p:nvPr/>
            </p:nvSpPr>
            <p:spPr>
              <a:xfrm>
                <a:off x="1611797" y="2727455"/>
                <a:ext cx="66024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869C561-0DDE-4213-A819-12B39B028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964" y="3150471"/>
                <a:ext cx="660244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xmlns="" id="{4D251428-988F-47A8-9652-71AFE10B07E2}"/>
              </a:ext>
            </a:extLst>
          </p:cNvPr>
          <p:cNvCxnSpPr>
            <a:cxnSpLocks/>
          </p:cNvCxnSpPr>
          <p:nvPr/>
        </p:nvCxnSpPr>
        <p:spPr>
          <a:xfrm>
            <a:off x="2121636" y="3158342"/>
            <a:ext cx="0" cy="127078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xmlns="" id="{22308EFD-3A77-4B9D-96AB-EF54706C2ED8}"/>
                  </a:ext>
                </a:extLst>
              </p:cNvPr>
              <p:cNvSpPr txBox="1"/>
              <p:nvPr/>
            </p:nvSpPr>
            <p:spPr>
              <a:xfrm>
                <a:off x="1606664" y="5202715"/>
                <a:ext cx="68487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TW" sz="2400" dirty="0"/>
                  <a:t> </a:t>
                </a:r>
                <a:r>
                  <a:rPr lang="en-US" altLang="zh-TW" sz="2400" dirty="0" smtClean="0"/>
                  <a:t>likes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/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TW" sz="2400" dirty="0"/>
                  <a:t> </a:t>
                </a:r>
                <a:r>
                  <a:rPr lang="en-US" altLang="zh-TW" sz="2400" dirty="0" smtClean="0"/>
                  <a:t>view counts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2308EFD-3A77-4B9D-96AB-EF54706C2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664" y="5202715"/>
                <a:ext cx="6848795" cy="461665"/>
              </a:xfrm>
              <a:prstGeom prst="rect">
                <a:avLst/>
              </a:prstGeom>
              <a:blipFill>
                <a:blip r:embed="rId6"/>
                <a:stretch>
                  <a:fillRect l="-267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>
            <a:extLst>
              <a:ext uri="{FF2B5EF4-FFF2-40B4-BE49-F238E27FC236}">
                <a16:creationId xmlns:a16="http://schemas.microsoft.com/office/drawing/2014/main" xmlns="" id="{63953354-4440-4DAC-869F-435EA859D451}"/>
              </a:ext>
            </a:extLst>
          </p:cNvPr>
          <p:cNvSpPr txBox="1"/>
          <p:nvPr/>
        </p:nvSpPr>
        <p:spPr>
          <a:xfrm>
            <a:off x="4018159" y="4423747"/>
            <a:ext cx="4052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based on domain knowledge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xmlns="" id="{45A2F90E-7633-49E2-BFC6-616F410DC8E6}"/>
                  </a:ext>
                </a:extLst>
              </p:cNvPr>
              <p:cNvSpPr txBox="1"/>
              <p:nvPr/>
            </p:nvSpPr>
            <p:spPr>
              <a:xfrm>
                <a:off x="1611797" y="5705873"/>
                <a:ext cx="68487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are unknown parameters (learned from data)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45A2F90E-7633-49E2-BFC6-616F410DC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797" y="5705873"/>
                <a:ext cx="6848795" cy="461665"/>
              </a:xfrm>
              <a:prstGeom prst="rect">
                <a:avLst/>
              </a:prstGeom>
              <a:blipFill>
                <a:blip r:embed="rId7"/>
                <a:stretch>
                  <a:fillRect t="-10526" r="-2669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xmlns="" id="{C71DC396-DCE9-4418-BD9B-5290B999318A}"/>
              </a:ext>
            </a:extLst>
          </p:cNvPr>
          <p:cNvSpPr txBox="1"/>
          <p:nvPr/>
        </p:nvSpPr>
        <p:spPr>
          <a:xfrm>
            <a:off x="539254" y="4438491"/>
            <a:ext cx="1063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Model</a:t>
            </a:r>
            <a:endParaRPr lang="zh-TW" altLang="en-US" sz="2400" b="1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xmlns="" id="{82B7A5FA-C602-42AC-A3A0-14AAA8EA351B}"/>
              </a:ext>
            </a:extLst>
          </p:cNvPr>
          <p:cNvSpPr txBox="1"/>
          <p:nvPr/>
        </p:nvSpPr>
        <p:spPr>
          <a:xfrm>
            <a:off x="1139860" y="6124674"/>
            <a:ext cx="1063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weight</a:t>
            </a:r>
            <a:endParaRPr lang="zh-TW" altLang="en-US" sz="2400" b="1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xmlns="" id="{E641403D-4B30-41CB-8399-95B220DA61F7}"/>
              </a:ext>
            </a:extLst>
          </p:cNvPr>
          <p:cNvSpPr txBox="1"/>
          <p:nvPr/>
        </p:nvSpPr>
        <p:spPr>
          <a:xfrm>
            <a:off x="2178788" y="6135497"/>
            <a:ext cx="1063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bias</a:t>
            </a:r>
            <a:endParaRPr lang="zh-TW" altLang="en-US" sz="2400" b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xmlns="" id="{9F0DF32A-DBFF-4892-BACB-D32E124167A5}"/>
              </a:ext>
            </a:extLst>
          </p:cNvPr>
          <p:cNvSpPr txBox="1"/>
          <p:nvPr/>
        </p:nvSpPr>
        <p:spPr>
          <a:xfrm>
            <a:off x="5035697" y="5197790"/>
            <a:ext cx="134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feature</a:t>
            </a:r>
            <a:endParaRPr lang="zh-TW" altLang="en-US" sz="2400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7470" y="2032674"/>
            <a:ext cx="2176895" cy="216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25" grpId="0"/>
      <p:bldP spid="15" grpId="0"/>
      <p:bldP spid="18" grpId="0"/>
      <p:bldP spid="20" grpId="0"/>
      <p:bldP spid="21" grpId="0"/>
      <p:bldP spid="2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xmlns="" id="{83176C2D-069A-4B3A-8A63-65DEB9C8D559}"/>
                  </a:ext>
                </a:extLst>
              </p:cNvPr>
              <p:cNvSpPr txBox="1"/>
              <p:nvPr/>
            </p:nvSpPr>
            <p:spPr>
              <a:xfrm>
                <a:off x="3550168" y="3057403"/>
                <a:ext cx="5419670" cy="11447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sub>
                        <m:sup/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3176C2D-069A-4B3A-8A63-65DEB9C8D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168" y="3057403"/>
                <a:ext cx="5419670" cy="11447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xmlns="" id="{33C43505-7C60-4CB8-BF22-9CE36C875967}"/>
                  </a:ext>
                </a:extLst>
              </p:cNvPr>
              <p:cNvSpPr txBox="1"/>
              <p:nvPr/>
            </p:nvSpPr>
            <p:spPr>
              <a:xfrm>
                <a:off x="3568097" y="4410165"/>
                <a:ext cx="39910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</m:d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3C43505-7C60-4CB8-BF22-9CE36C875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097" y="4410165"/>
                <a:ext cx="399100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xmlns="" id="{33712C62-94E0-490D-8603-250E1041D8F1}"/>
                  </a:ext>
                </a:extLst>
              </p:cNvPr>
              <p:cNvSpPr txBox="1"/>
              <p:nvPr/>
            </p:nvSpPr>
            <p:spPr>
              <a:xfrm>
                <a:off x="707571" y="5500508"/>
                <a:ext cx="85567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800" b="0" dirty="0"/>
                  <a:t>How to make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e>
                    </m:d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smaller?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3712C62-94E0-490D-8603-250E1041D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71" y="5500508"/>
                <a:ext cx="8556731" cy="523220"/>
              </a:xfrm>
              <a:prstGeom prst="rect">
                <a:avLst/>
              </a:prstGeom>
              <a:blipFill>
                <a:blip r:embed="rId8"/>
                <a:stretch>
                  <a:fillRect l="-1425"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xmlns="" id="{B4C5D463-6172-4669-B212-398249BD1CAF}"/>
                  </a:ext>
                </a:extLst>
              </p:cNvPr>
              <p:cNvSpPr txBox="1"/>
              <p:nvPr/>
            </p:nvSpPr>
            <p:spPr>
              <a:xfrm>
                <a:off x="3519793" y="5960680"/>
                <a:ext cx="53658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TW" sz="2800" b="0" dirty="0"/>
                  <a:t>Larger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sz="2800" b="0" dirty="0"/>
                  <a:t> and smaller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</m:d>
                  </m:oMath>
                </a14:m>
                <a:r>
                  <a:rPr lang="en-US" altLang="zh-TW" sz="2800" b="0" dirty="0"/>
                  <a:t>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B4C5D463-6172-4669-B212-398249BD1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793" y="5960680"/>
                <a:ext cx="5365883" cy="523220"/>
              </a:xfrm>
              <a:prstGeom prst="rect">
                <a:avLst/>
              </a:prstGeom>
              <a:blipFill>
                <a:blip r:embed="rId9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箭號: 向下 1">
            <a:extLst>
              <a:ext uri="{FF2B5EF4-FFF2-40B4-BE49-F238E27FC236}">
                <a16:creationId xmlns:a16="http://schemas.microsoft.com/office/drawing/2014/main" xmlns="" id="{D43C1D87-C32F-4611-82A2-AEC2A9B343AD}"/>
              </a:ext>
            </a:extLst>
          </p:cNvPr>
          <p:cNvSpPr/>
          <p:nvPr/>
        </p:nvSpPr>
        <p:spPr>
          <a:xfrm>
            <a:off x="1854655" y="1357492"/>
            <a:ext cx="496335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xmlns="" id="{FDF9E206-DE04-41C3-9B38-B32C93B2C067}"/>
              </a:ext>
            </a:extLst>
          </p:cNvPr>
          <p:cNvSpPr/>
          <p:nvPr/>
        </p:nvSpPr>
        <p:spPr>
          <a:xfrm>
            <a:off x="4075665" y="4899379"/>
            <a:ext cx="496335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xmlns="" id="{D2F7D253-4977-4807-A3BE-AAEF0BDFA35F}"/>
              </a:ext>
            </a:extLst>
          </p:cNvPr>
          <p:cNvSpPr/>
          <p:nvPr/>
        </p:nvSpPr>
        <p:spPr>
          <a:xfrm flipV="1">
            <a:off x="6080987" y="4871369"/>
            <a:ext cx="496335" cy="36933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xmlns="" id="{188566FA-AF58-4A7C-BAB1-32A6C52F2979}"/>
                  </a:ext>
                </a:extLst>
              </p:cNvPr>
              <p:cNvSpPr txBox="1"/>
              <p:nvPr/>
            </p:nvSpPr>
            <p:spPr>
              <a:xfrm>
                <a:off x="509859" y="557211"/>
                <a:ext cx="8556731" cy="11447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𝒃𝒂𝒅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sub>
                        <m:sup/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𝒃𝒂𝒅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𝑑𝑢𝑒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88566FA-AF58-4A7C-BAB1-32A6C52F2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59" y="557211"/>
                <a:ext cx="8556731" cy="11447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xmlns="" id="{487CBF06-3AD5-4753-97F7-590ECCD555BA}"/>
                  </a:ext>
                </a:extLst>
              </p:cNvPr>
              <p:cNvSpPr txBox="1"/>
              <p:nvPr/>
            </p:nvSpPr>
            <p:spPr>
              <a:xfrm>
                <a:off x="3496381" y="1697074"/>
                <a:ext cx="5419670" cy="11447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sub>
                        <m:sup/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𝒃𝒂𝒅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𝑑𝑢𝑒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87CBF06-3AD5-4753-97F7-590ECCD55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381" y="1697074"/>
                <a:ext cx="5419670" cy="11447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05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2" grpId="0" animBg="1"/>
      <p:bldP spid="15" grpId="0" animBg="1"/>
      <p:bldP spid="1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xmlns="" id="{97BC29C2-06AB-4933-9827-B6E7CF025C90}"/>
                  </a:ext>
                </a:extLst>
              </p:cNvPr>
              <p:cNvSpPr txBox="1"/>
              <p:nvPr/>
            </p:nvSpPr>
            <p:spPr>
              <a:xfrm>
                <a:off x="293634" y="743849"/>
                <a:ext cx="85567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𝒃𝒂𝒅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97BC29C2-06AB-4933-9827-B6E7CF025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34" y="743849"/>
                <a:ext cx="855673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: 圓角 51">
            <a:extLst>
              <a:ext uri="{FF2B5EF4-FFF2-40B4-BE49-F238E27FC236}">
                <a16:creationId xmlns:a16="http://schemas.microsoft.com/office/drawing/2014/main" xmlns="" id="{F963E8CC-8B01-4B5E-927D-3F22427B4D73}"/>
              </a:ext>
            </a:extLst>
          </p:cNvPr>
          <p:cNvSpPr/>
          <p:nvPr/>
        </p:nvSpPr>
        <p:spPr>
          <a:xfrm>
            <a:off x="2545978" y="2377812"/>
            <a:ext cx="1801345" cy="3698199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xmlns="" id="{0BAAD0A7-7F09-4892-B20F-6CF6682A0CA4}"/>
              </a:ext>
            </a:extLst>
          </p:cNvPr>
          <p:cNvSpPr/>
          <p:nvPr/>
        </p:nvSpPr>
        <p:spPr>
          <a:xfrm>
            <a:off x="947987" y="26597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xmlns="" id="{1248B2A4-99C2-48D1-BC47-82FD919904BB}"/>
              </a:ext>
            </a:extLst>
          </p:cNvPr>
          <p:cNvSpPr/>
          <p:nvPr/>
        </p:nvSpPr>
        <p:spPr>
          <a:xfrm>
            <a:off x="947987" y="3872454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xmlns="" id="{13394D5B-0786-4DA0-B8A5-AF90B3FC0A46}"/>
              </a:ext>
            </a:extLst>
          </p:cNvPr>
          <p:cNvSpPr/>
          <p:nvPr/>
        </p:nvSpPr>
        <p:spPr>
          <a:xfrm>
            <a:off x="947987" y="32660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xmlns="" id="{4663EA37-FED7-493B-A540-13F22E25496C}"/>
              </a:ext>
            </a:extLst>
          </p:cNvPr>
          <p:cNvSpPr/>
          <p:nvPr/>
        </p:nvSpPr>
        <p:spPr>
          <a:xfrm>
            <a:off x="947987" y="4478813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xmlns="" id="{92096D84-4115-4256-914B-4C24C1B28F37}"/>
              </a:ext>
            </a:extLst>
          </p:cNvPr>
          <p:cNvSpPr/>
          <p:nvPr/>
        </p:nvSpPr>
        <p:spPr>
          <a:xfrm>
            <a:off x="947987" y="50851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xmlns="" id="{09A61EDD-A8CD-4C93-BA70-E33B96F210AE}"/>
              </a:ext>
            </a:extLst>
          </p:cNvPr>
          <p:cNvSpPr/>
          <p:nvPr/>
        </p:nvSpPr>
        <p:spPr>
          <a:xfrm>
            <a:off x="947987" y="56915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xmlns="" id="{8B30B9E4-AB85-4598-BEF9-94001383EC82}"/>
              </a:ext>
            </a:extLst>
          </p:cNvPr>
          <p:cNvSpPr/>
          <p:nvPr/>
        </p:nvSpPr>
        <p:spPr>
          <a:xfrm>
            <a:off x="1913757" y="26597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xmlns="" id="{2CE2722D-3852-4E42-9D04-EADBE7A89BAA}"/>
              </a:ext>
            </a:extLst>
          </p:cNvPr>
          <p:cNvSpPr/>
          <p:nvPr/>
        </p:nvSpPr>
        <p:spPr>
          <a:xfrm>
            <a:off x="1913757" y="3872454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xmlns="" id="{505FBAEF-EF96-4274-A73A-B53D4A8A7226}"/>
              </a:ext>
            </a:extLst>
          </p:cNvPr>
          <p:cNvSpPr/>
          <p:nvPr/>
        </p:nvSpPr>
        <p:spPr>
          <a:xfrm>
            <a:off x="1913757" y="32660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xmlns="" id="{5C9C687A-E9D9-4ECB-B85A-BC5EC5C0AF08}"/>
              </a:ext>
            </a:extLst>
          </p:cNvPr>
          <p:cNvSpPr/>
          <p:nvPr/>
        </p:nvSpPr>
        <p:spPr>
          <a:xfrm>
            <a:off x="1913757" y="4478813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橢圓 80">
            <a:extLst>
              <a:ext uri="{FF2B5EF4-FFF2-40B4-BE49-F238E27FC236}">
                <a16:creationId xmlns:a16="http://schemas.microsoft.com/office/drawing/2014/main" xmlns="" id="{31C68771-C55D-436A-9294-22E6987AC3AF}"/>
              </a:ext>
            </a:extLst>
          </p:cNvPr>
          <p:cNvSpPr/>
          <p:nvPr/>
        </p:nvSpPr>
        <p:spPr>
          <a:xfrm>
            <a:off x="1913757" y="50851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xmlns="" id="{CA369660-27E0-4E2B-BD64-34C2641F2585}"/>
              </a:ext>
            </a:extLst>
          </p:cNvPr>
          <p:cNvSpPr/>
          <p:nvPr/>
        </p:nvSpPr>
        <p:spPr>
          <a:xfrm>
            <a:off x="1913757" y="56915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橢圓 82">
            <a:extLst>
              <a:ext uri="{FF2B5EF4-FFF2-40B4-BE49-F238E27FC236}">
                <a16:creationId xmlns:a16="http://schemas.microsoft.com/office/drawing/2014/main" xmlns="" id="{B3ACFE52-1DC1-4DFE-BD45-CB07F9B99691}"/>
              </a:ext>
            </a:extLst>
          </p:cNvPr>
          <p:cNvSpPr/>
          <p:nvPr/>
        </p:nvSpPr>
        <p:spPr>
          <a:xfrm>
            <a:off x="2879527" y="2659736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xmlns="" id="{C680D19C-0E2B-4A39-AE81-F812FDF08772}"/>
              </a:ext>
            </a:extLst>
          </p:cNvPr>
          <p:cNvSpPr/>
          <p:nvPr/>
        </p:nvSpPr>
        <p:spPr>
          <a:xfrm>
            <a:off x="2879527" y="3872454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xmlns="" id="{8CD0F1A7-E1B1-44AE-B6DE-23CBBBBFFD88}"/>
              </a:ext>
            </a:extLst>
          </p:cNvPr>
          <p:cNvSpPr/>
          <p:nvPr/>
        </p:nvSpPr>
        <p:spPr>
          <a:xfrm>
            <a:off x="2879527" y="3266095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xmlns="" id="{7BE79A6B-08CA-4741-ABF4-DF93EFE13EF6}"/>
              </a:ext>
            </a:extLst>
          </p:cNvPr>
          <p:cNvSpPr/>
          <p:nvPr/>
        </p:nvSpPr>
        <p:spPr>
          <a:xfrm>
            <a:off x="2879527" y="4478813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xmlns="" id="{4D10DD45-96DE-4E4D-8F31-72708D0F9B87}"/>
              </a:ext>
            </a:extLst>
          </p:cNvPr>
          <p:cNvSpPr/>
          <p:nvPr/>
        </p:nvSpPr>
        <p:spPr>
          <a:xfrm>
            <a:off x="2879527" y="50851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8" name="橢圓 87">
            <a:extLst>
              <a:ext uri="{FF2B5EF4-FFF2-40B4-BE49-F238E27FC236}">
                <a16:creationId xmlns:a16="http://schemas.microsoft.com/office/drawing/2014/main" xmlns="" id="{5DE2E281-2994-44C5-B9F3-B6D779BE02D5}"/>
              </a:ext>
            </a:extLst>
          </p:cNvPr>
          <p:cNvSpPr/>
          <p:nvPr/>
        </p:nvSpPr>
        <p:spPr>
          <a:xfrm>
            <a:off x="2879527" y="56915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xmlns="" id="{0FDE9574-BA61-46D8-821A-9B3621BFDF91}"/>
              </a:ext>
            </a:extLst>
          </p:cNvPr>
          <p:cNvSpPr/>
          <p:nvPr/>
        </p:nvSpPr>
        <p:spPr>
          <a:xfrm>
            <a:off x="3845299" y="2659736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xmlns="" id="{ADE9994C-F3C6-4C99-A9C6-5E8DB108EC4C}"/>
              </a:ext>
            </a:extLst>
          </p:cNvPr>
          <p:cNvSpPr/>
          <p:nvPr/>
        </p:nvSpPr>
        <p:spPr>
          <a:xfrm>
            <a:off x="3845299" y="3872454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xmlns="" id="{5A916E43-A4EF-4F35-9A9A-2AEBD9CFAB54}"/>
              </a:ext>
            </a:extLst>
          </p:cNvPr>
          <p:cNvSpPr/>
          <p:nvPr/>
        </p:nvSpPr>
        <p:spPr>
          <a:xfrm>
            <a:off x="3845299" y="3266095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xmlns="" id="{BEC31584-C8CE-490D-95D4-5F1873F54B25}"/>
              </a:ext>
            </a:extLst>
          </p:cNvPr>
          <p:cNvSpPr/>
          <p:nvPr/>
        </p:nvSpPr>
        <p:spPr>
          <a:xfrm>
            <a:off x="3845299" y="4478813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xmlns="" id="{E3E21A29-790C-443A-B690-4AC389BE9E84}"/>
              </a:ext>
            </a:extLst>
          </p:cNvPr>
          <p:cNvSpPr/>
          <p:nvPr/>
        </p:nvSpPr>
        <p:spPr>
          <a:xfrm>
            <a:off x="3845299" y="50851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橢圓 93">
            <a:extLst>
              <a:ext uri="{FF2B5EF4-FFF2-40B4-BE49-F238E27FC236}">
                <a16:creationId xmlns:a16="http://schemas.microsoft.com/office/drawing/2014/main" xmlns="" id="{4809475C-7B42-4676-B018-F0CE4736641F}"/>
              </a:ext>
            </a:extLst>
          </p:cNvPr>
          <p:cNvSpPr/>
          <p:nvPr/>
        </p:nvSpPr>
        <p:spPr>
          <a:xfrm>
            <a:off x="3845299" y="56915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xmlns="" id="{0B19CA13-8010-44A4-BC26-AB195F5A287F}"/>
                  </a:ext>
                </a:extLst>
              </p:cNvPr>
              <p:cNvSpPr txBox="1"/>
              <p:nvPr/>
            </p:nvSpPr>
            <p:spPr>
              <a:xfrm>
                <a:off x="3352801" y="2463919"/>
                <a:ext cx="375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0B19CA13-8010-44A4-BC26-AB195F5A2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1" y="2463919"/>
                <a:ext cx="375937" cy="369332"/>
              </a:xfrm>
              <a:prstGeom prst="rect">
                <a:avLst/>
              </a:prstGeom>
              <a:blipFill>
                <a:blip r:embed="rId3"/>
                <a:stretch>
                  <a:fillRect l="-19355" r="-645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矩形: 圓角 95">
            <a:extLst>
              <a:ext uri="{FF2B5EF4-FFF2-40B4-BE49-F238E27FC236}">
                <a16:creationId xmlns:a16="http://schemas.microsoft.com/office/drawing/2014/main" xmlns="" id="{474EB876-DF63-4D36-A4D3-16502818D3C0}"/>
              </a:ext>
            </a:extLst>
          </p:cNvPr>
          <p:cNvSpPr/>
          <p:nvPr/>
        </p:nvSpPr>
        <p:spPr>
          <a:xfrm>
            <a:off x="636495" y="3653122"/>
            <a:ext cx="2716306" cy="1833931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xmlns="" id="{02DE8544-76E1-49D2-ABF1-0EC5BBF7D86C}"/>
              </a:ext>
            </a:extLst>
          </p:cNvPr>
          <p:cNvSpPr/>
          <p:nvPr/>
        </p:nvSpPr>
        <p:spPr>
          <a:xfrm>
            <a:off x="636495" y="4864566"/>
            <a:ext cx="3710827" cy="121144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xmlns="" id="{0A5FD327-2EFB-484F-9730-F981BFE430EC}"/>
                  </a:ext>
                </a:extLst>
              </p:cNvPr>
              <p:cNvSpPr txBox="1"/>
              <p:nvPr/>
            </p:nvSpPr>
            <p:spPr>
              <a:xfrm>
                <a:off x="1388646" y="3705499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0A5FD327-2EFB-484F-9730-F981BFE43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646" y="3705499"/>
                <a:ext cx="383054" cy="369332"/>
              </a:xfrm>
              <a:prstGeom prst="rect">
                <a:avLst/>
              </a:prstGeom>
              <a:blipFill>
                <a:blip r:embed="rId4"/>
                <a:stretch>
                  <a:fillRect l="-19048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xmlns="" id="{1D3A95AD-A526-4688-8C76-1CAEED18446C}"/>
                  </a:ext>
                </a:extLst>
              </p:cNvPr>
              <p:cNvSpPr txBox="1"/>
              <p:nvPr/>
            </p:nvSpPr>
            <p:spPr>
              <a:xfrm>
                <a:off x="1363929" y="5647004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1D3A95AD-A526-4688-8C76-1CAEED184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929" y="5647004"/>
                <a:ext cx="383054" cy="369332"/>
              </a:xfrm>
              <a:prstGeom prst="rect">
                <a:avLst/>
              </a:prstGeom>
              <a:blipFill>
                <a:blip r:embed="rId5"/>
                <a:stretch>
                  <a:fillRect l="-19048" r="-634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矩形: 圓角 99">
            <a:extLst>
              <a:ext uri="{FF2B5EF4-FFF2-40B4-BE49-F238E27FC236}">
                <a16:creationId xmlns:a16="http://schemas.microsoft.com/office/drawing/2014/main" xmlns="" id="{B3A3D2E2-5D0B-4CB8-80C7-6968B8B194B4}"/>
              </a:ext>
            </a:extLst>
          </p:cNvPr>
          <p:cNvSpPr/>
          <p:nvPr/>
        </p:nvSpPr>
        <p:spPr>
          <a:xfrm>
            <a:off x="6967769" y="4321070"/>
            <a:ext cx="1801345" cy="1810045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橢圓 100">
            <a:extLst>
              <a:ext uri="{FF2B5EF4-FFF2-40B4-BE49-F238E27FC236}">
                <a16:creationId xmlns:a16="http://schemas.microsoft.com/office/drawing/2014/main" xmlns="" id="{496C3B06-698F-40FB-B90A-E10BDB73B23D}"/>
              </a:ext>
            </a:extLst>
          </p:cNvPr>
          <p:cNvSpPr/>
          <p:nvPr/>
        </p:nvSpPr>
        <p:spPr>
          <a:xfrm>
            <a:off x="5369778" y="271484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xmlns="" id="{3159407B-7C87-466E-87A6-FC49F36E5805}"/>
              </a:ext>
            </a:extLst>
          </p:cNvPr>
          <p:cNvSpPr/>
          <p:nvPr/>
        </p:nvSpPr>
        <p:spPr>
          <a:xfrm>
            <a:off x="5369778" y="3927558"/>
            <a:ext cx="180000" cy="1800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橢圓 102">
            <a:extLst>
              <a:ext uri="{FF2B5EF4-FFF2-40B4-BE49-F238E27FC236}">
                <a16:creationId xmlns:a16="http://schemas.microsoft.com/office/drawing/2014/main" xmlns="" id="{8DB54CAC-003F-4D49-908D-925F579ABEEE}"/>
              </a:ext>
            </a:extLst>
          </p:cNvPr>
          <p:cNvSpPr/>
          <p:nvPr/>
        </p:nvSpPr>
        <p:spPr>
          <a:xfrm>
            <a:off x="5369778" y="33211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xmlns="" id="{764E5C2B-3F7F-4297-978C-0A032389D417}"/>
              </a:ext>
            </a:extLst>
          </p:cNvPr>
          <p:cNvSpPr/>
          <p:nvPr/>
        </p:nvSpPr>
        <p:spPr>
          <a:xfrm>
            <a:off x="5369778" y="4533917"/>
            <a:ext cx="180000" cy="1800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xmlns="" id="{63B4E920-4B51-4F94-96BB-67CB5D3C7659}"/>
              </a:ext>
            </a:extLst>
          </p:cNvPr>
          <p:cNvSpPr/>
          <p:nvPr/>
        </p:nvSpPr>
        <p:spPr>
          <a:xfrm>
            <a:off x="5369778" y="5140276"/>
            <a:ext cx="180000" cy="1800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xmlns="" id="{24DDDEAE-A2D0-4C3E-ABF4-98924B6D3320}"/>
              </a:ext>
            </a:extLst>
          </p:cNvPr>
          <p:cNvSpPr/>
          <p:nvPr/>
        </p:nvSpPr>
        <p:spPr>
          <a:xfrm>
            <a:off x="5369778" y="5746636"/>
            <a:ext cx="180000" cy="1800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xmlns="" id="{43828FAD-67AD-4908-A9F7-E511C9328884}"/>
              </a:ext>
            </a:extLst>
          </p:cNvPr>
          <p:cNvSpPr/>
          <p:nvPr/>
        </p:nvSpPr>
        <p:spPr>
          <a:xfrm>
            <a:off x="6335548" y="271484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xmlns="" id="{43182494-C64B-4590-B060-416112F2B047}"/>
              </a:ext>
            </a:extLst>
          </p:cNvPr>
          <p:cNvSpPr/>
          <p:nvPr/>
        </p:nvSpPr>
        <p:spPr>
          <a:xfrm>
            <a:off x="6335548" y="3927558"/>
            <a:ext cx="180000" cy="1800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橢圓 108">
            <a:extLst>
              <a:ext uri="{FF2B5EF4-FFF2-40B4-BE49-F238E27FC236}">
                <a16:creationId xmlns:a16="http://schemas.microsoft.com/office/drawing/2014/main" xmlns="" id="{F9D5AE42-983F-41A8-9372-D535A0770C82}"/>
              </a:ext>
            </a:extLst>
          </p:cNvPr>
          <p:cNvSpPr/>
          <p:nvPr/>
        </p:nvSpPr>
        <p:spPr>
          <a:xfrm>
            <a:off x="6335548" y="33211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xmlns="" id="{B9C7D9C9-4386-40A7-BCA0-E756778FA34F}"/>
              </a:ext>
            </a:extLst>
          </p:cNvPr>
          <p:cNvSpPr/>
          <p:nvPr/>
        </p:nvSpPr>
        <p:spPr>
          <a:xfrm>
            <a:off x="6335548" y="4533917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xmlns="" id="{93DD42BC-EC06-4865-B957-CEAF9AF0F5E5}"/>
              </a:ext>
            </a:extLst>
          </p:cNvPr>
          <p:cNvSpPr/>
          <p:nvPr/>
        </p:nvSpPr>
        <p:spPr>
          <a:xfrm>
            <a:off x="6335548" y="5140276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xmlns="" id="{F4C016FC-DFF2-4EBE-891B-47C34D4371F6}"/>
              </a:ext>
            </a:extLst>
          </p:cNvPr>
          <p:cNvSpPr/>
          <p:nvPr/>
        </p:nvSpPr>
        <p:spPr>
          <a:xfrm>
            <a:off x="6335548" y="5746636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xmlns="" id="{DE3516E5-14C3-449E-B924-5E40609FE177}"/>
              </a:ext>
            </a:extLst>
          </p:cNvPr>
          <p:cNvSpPr/>
          <p:nvPr/>
        </p:nvSpPr>
        <p:spPr>
          <a:xfrm>
            <a:off x="7301318" y="2714840"/>
            <a:ext cx="180000" cy="1800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xmlns="" id="{0BB27BC5-5D58-4E90-9D7A-B13CE6D40DAE}"/>
              </a:ext>
            </a:extLst>
          </p:cNvPr>
          <p:cNvSpPr/>
          <p:nvPr/>
        </p:nvSpPr>
        <p:spPr>
          <a:xfrm>
            <a:off x="7301318" y="3927558"/>
            <a:ext cx="180000" cy="1800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橢圓 114">
            <a:extLst>
              <a:ext uri="{FF2B5EF4-FFF2-40B4-BE49-F238E27FC236}">
                <a16:creationId xmlns:a16="http://schemas.microsoft.com/office/drawing/2014/main" xmlns="" id="{EAFE5C2E-F188-43A5-8245-D7E218CAD5B3}"/>
              </a:ext>
            </a:extLst>
          </p:cNvPr>
          <p:cNvSpPr/>
          <p:nvPr/>
        </p:nvSpPr>
        <p:spPr>
          <a:xfrm>
            <a:off x="7301318" y="3321199"/>
            <a:ext cx="180000" cy="1800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橢圓 115">
            <a:extLst>
              <a:ext uri="{FF2B5EF4-FFF2-40B4-BE49-F238E27FC236}">
                <a16:creationId xmlns:a16="http://schemas.microsoft.com/office/drawing/2014/main" xmlns="" id="{D9ABC5EF-1998-4FCB-BFB1-97DAAB6EEB2A}"/>
              </a:ext>
            </a:extLst>
          </p:cNvPr>
          <p:cNvSpPr/>
          <p:nvPr/>
        </p:nvSpPr>
        <p:spPr>
          <a:xfrm>
            <a:off x="7301318" y="4533917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橢圓 116">
            <a:extLst>
              <a:ext uri="{FF2B5EF4-FFF2-40B4-BE49-F238E27FC236}">
                <a16:creationId xmlns:a16="http://schemas.microsoft.com/office/drawing/2014/main" xmlns="" id="{5999AC9A-A212-46A9-885C-103F3EA92489}"/>
              </a:ext>
            </a:extLst>
          </p:cNvPr>
          <p:cNvSpPr/>
          <p:nvPr/>
        </p:nvSpPr>
        <p:spPr>
          <a:xfrm>
            <a:off x="7301318" y="5140276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8" name="橢圓 117">
            <a:extLst>
              <a:ext uri="{FF2B5EF4-FFF2-40B4-BE49-F238E27FC236}">
                <a16:creationId xmlns:a16="http://schemas.microsoft.com/office/drawing/2014/main" xmlns="" id="{848D8712-B463-497C-B76F-E135DE568088}"/>
              </a:ext>
            </a:extLst>
          </p:cNvPr>
          <p:cNvSpPr/>
          <p:nvPr/>
        </p:nvSpPr>
        <p:spPr>
          <a:xfrm>
            <a:off x="7301318" y="5746636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>
            <a:extLst>
              <a:ext uri="{FF2B5EF4-FFF2-40B4-BE49-F238E27FC236}">
                <a16:creationId xmlns:a16="http://schemas.microsoft.com/office/drawing/2014/main" xmlns="" id="{37E44058-0904-4895-913F-D72812159B11}"/>
              </a:ext>
            </a:extLst>
          </p:cNvPr>
          <p:cNvSpPr/>
          <p:nvPr/>
        </p:nvSpPr>
        <p:spPr>
          <a:xfrm>
            <a:off x="8267090" y="2714840"/>
            <a:ext cx="180000" cy="1800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>
            <a:extLst>
              <a:ext uri="{FF2B5EF4-FFF2-40B4-BE49-F238E27FC236}">
                <a16:creationId xmlns:a16="http://schemas.microsoft.com/office/drawing/2014/main" xmlns="" id="{2B782FA5-D9F9-4D82-A062-D7FEC3998DB5}"/>
              </a:ext>
            </a:extLst>
          </p:cNvPr>
          <p:cNvSpPr/>
          <p:nvPr/>
        </p:nvSpPr>
        <p:spPr>
          <a:xfrm>
            <a:off x="8267090" y="3927558"/>
            <a:ext cx="180000" cy="1800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>
            <a:extLst>
              <a:ext uri="{FF2B5EF4-FFF2-40B4-BE49-F238E27FC236}">
                <a16:creationId xmlns:a16="http://schemas.microsoft.com/office/drawing/2014/main" xmlns="" id="{EF9C313F-6D70-4B45-B1D7-B4E99D155F25}"/>
              </a:ext>
            </a:extLst>
          </p:cNvPr>
          <p:cNvSpPr/>
          <p:nvPr/>
        </p:nvSpPr>
        <p:spPr>
          <a:xfrm>
            <a:off x="8267090" y="3321199"/>
            <a:ext cx="180000" cy="1800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>
            <a:extLst>
              <a:ext uri="{FF2B5EF4-FFF2-40B4-BE49-F238E27FC236}">
                <a16:creationId xmlns:a16="http://schemas.microsoft.com/office/drawing/2014/main" xmlns="" id="{475FCA58-DD86-4219-AA2E-D945773A9818}"/>
              </a:ext>
            </a:extLst>
          </p:cNvPr>
          <p:cNvSpPr/>
          <p:nvPr/>
        </p:nvSpPr>
        <p:spPr>
          <a:xfrm>
            <a:off x="8267090" y="4533917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>
            <a:extLst>
              <a:ext uri="{FF2B5EF4-FFF2-40B4-BE49-F238E27FC236}">
                <a16:creationId xmlns:a16="http://schemas.microsoft.com/office/drawing/2014/main" xmlns="" id="{54153534-FC7C-4E75-B358-A04BCBD2E74C}"/>
              </a:ext>
            </a:extLst>
          </p:cNvPr>
          <p:cNvSpPr/>
          <p:nvPr/>
        </p:nvSpPr>
        <p:spPr>
          <a:xfrm>
            <a:off x="8267090" y="5140276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>
            <a:extLst>
              <a:ext uri="{FF2B5EF4-FFF2-40B4-BE49-F238E27FC236}">
                <a16:creationId xmlns:a16="http://schemas.microsoft.com/office/drawing/2014/main" xmlns="" id="{1C0CF1B1-D159-45AD-B998-FF94D93F0BA9}"/>
              </a:ext>
            </a:extLst>
          </p:cNvPr>
          <p:cNvSpPr/>
          <p:nvPr/>
        </p:nvSpPr>
        <p:spPr>
          <a:xfrm>
            <a:off x="8267090" y="5746636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xmlns="" id="{FFEC0874-E716-4AC7-887B-438704A364D6}"/>
                  </a:ext>
                </a:extLst>
              </p:cNvPr>
              <p:cNvSpPr txBox="1"/>
              <p:nvPr/>
            </p:nvSpPr>
            <p:spPr>
              <a:xfrm>
                <a:off x="7774592" y="4366271"/>
                <a:ext cx="375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FFEC0874-E716-4AC7-887B-438704A36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592" y="4366271"/>
                <a:ext cx="375937" cy="369332"/>
              </a:xfrm>
              <a:prstGeom prst="rect">
                <a:avLst/>
              </a:prstGeom>
              <a:blipFill>
                <a:blip r:embed="rId6"/>
                <a:stretch>
                  <a:fillRect l="-19355" r="-645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矩形: 圓角 125">
            <a:extLst>
              <a:ext uri="{FF2B5EF4-FFF2-40B4-BE49-F238E27FC236}">
                <a16:creationId xmlns:a16="http://schemas.microsoft.com/office/drawing/2014/main" xmlns="" id="{D11803C7-3F88-411F-8D82-3B74DBD0FF89}"/>
              </a:ext>
            </a:extLst>
          </p:cNvPr>
          <p:cNvSpPr/>
          <p:nvPr/>
        </p:nvSpPr>
        <p:spPr>
          <a:xfrm>
            <a:off x="6193490" y="4299995"/>
            <a:ext cx="1581101" cy="1063344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矩形: 圓角 126">
            <a:extLst>
              <a:ext uri="{FF2B5EF4-FFF2-40B4-BE49-F238E27FC236}">
                <a16:creationId xmlns:a16="http://schemas.microsoft.com/office/drawing/2014/main" xmlns="" id="{868B6104-68AF-4070-8DA3-C1EF308CEE42}"/>
              </a:ext>
            </a:extLst>
          </p:cNvPr>
          <p:cNvSpPr/>
          <p:nvPr/>
        </p:nvSpPr>
        <p:spPr>
          <a:xfrm>
            <a:off x="6193489" y="4919670"/>
            <a:ext cx="2575624" cy="121144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xmlns="" id="{94E9AE5D-596F-4560-8545-0A09E2281F78}"/>
                  </a:ext>
                </a:extLst>
              </p:cNvPr>
              <p:cNvSpPr txBox="1"/>
              <p:nvPr/>
            </p:nvSpPr>
            <p:spPr>
              <a:xfrm>
                <a:off x="6597298" y="4478813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94E9AE5D-596F-4560-8545-0A09E2281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298" y="4478813"/>
                <a:ext cx="383054" cy="369332"/>
              </a:xfrm>
              <a:prstGeom prst="rect">
                <a:avLst/>
              </a:prstGeom>
              <a:blipFill>
                <a:blip r:embed="rId7"/>
                <a:stretch>
                  <a:fillRect l="-19048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xmlns="" id="{8F6FE55B-0855-4F03-B4BD-F0A70AA8E460}"/>
                  </a:ext>
                </a:extLst>
              </p:cNvPr>
              <p:cNvSpPr txBox="1"/>
              <p:nvPr/>
            </p:nvSpPr>
            <p:spPr>
              <a:xfrm>
                <a:off x="6591365" y="5704619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8F6FE55B-0855-4F03-B4BD-F0A70AA8E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365" y="5704619"/>
                <a:ext cx="383054" cy="369332"/>
              </a:xfrm>
              <a:prstGeom prst="rect">
                <a:avLst/>
              </a:prstGeom>
              <a:blipFill>
                <a:blip r:embed="rId8"/>
                <a:stretch>
                  <a:fillRect l="-19048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箭號: 向右 1">
            <a:extLst>
              <a:ext uri="{FF2B5EF4-FFF2-40B4-BE49-F238E27FC236}">
                <a16:creationId xmlns:a16="http://schemas.microsoft.com/office/drawing/2014/main" xmlns="" id="{39FB298B-58AC-4A54-A509-13A26A7FFC59}"/>
              </a:ext>
            </a:extLst>
          </p:cNvPr>
          <p:cNvSpPr/>
          <p:nvPr/>
        </p:nvSpPr>
        <p:spPr>
          <a:xfrm>
            <a:off x="4592210" y="3441713"/>
            <a:ext cx="626967" cy="1214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xmlns="" id="{45CEBD92-5AE7-49A8-9919-033DDD98F73F}"/>
                  </a:ext>
                </a:extLst>
              </p:cNvPr>
              <p:cNvSpPr txBox="1"/>
              <p:nvPr/>
            </p:nvSpPr>
            <p:spPr>
              <a:xfrm>
                <a:off x="2168274" y="1657658"/>
                <a:ext cx="53658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2800" b="0" u="sng" dirty="0"/>
                  <a:t>Larger </a:t>
                </a:r>
                <a14:m>
                  <m:oMath xmlns:m="http://schemas.openxmlformats.org/officeDocument/2006/math">
                    <m:r>
                      <a:rPr lang="en-US" altLang="zh-TW" sz="2800" i="1" u="sng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zh-TW" altLang="en-US" sz="2800" u="sng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45CEBD92-5AE7-49A8-9919-033DDD98F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274" y="1657658"/>
                <a:ext cx="5365883" cy="523220"/>
              </a:xfrm>
              <a:prstGeom prst="rect">
                <a:avLst/>
              </a:prstGeom>
              <a:blipFill>
                <a:blip r:embed="rId10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076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xmlns="" id="{97BC29C2-06AB-4933-9827-B6E7CF025C90}"/>
                  </a:ext>
                </a:extLst>
              </p:cNvPr>
              <p:cNvSpPr txBox="1"/>
              <p:nvPr/>
            </p:nvSpPr>
            <p:spPr>
              <a:xfrm>
                <a:off x="293634" y="743849"/>
                <a:ext cx="85567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𝒃𝒂𝒅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97BC29C2-06AB-4933-9827-B6E7CF025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34" y="743849"/>
                <a:ext cx="855673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: 圓角 51">
            <a:extLst>
              <a:ext uri="{FF2B5EF4-FFF2-40B4-BE49-F238E27FC236}">
                <a16:creationId xmlns:a16="http://schemas.microsoft.com/office/drawing/2014/main" xmlns="" id="{F963E8CC-8B01-4B5E-927D-3F22427B4D73}"/>
              </a:ext>
            </a:extLst>
          </p:cNvPr>
          <p:cNvSpPr/>
          <p:nvPr/>
        </p:nvSpPr>
        <p:spPr>
          <a:xfrm>
            <a:off x="2545978" y="2377812"/>
            <a:ext cx="1801345" cy="3698199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xmlns="" id="{0BAAD0A7-7F09-4892-B20F-6CF6682A0CA4}"/>
              </a:ext>
            </a:extLst>
          </p:cNvPr>
          <p:cNvSpPr/>
          <p:nvPr/>
        </p:nvSpPr>
        <p:spPr>
          <a:xfrm>
            <a:off x="947987" y="26597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xmlns="" id="{1248B2A4-99C2-48D1-BC47-82FD919904BB}"/>
              </a:ext>
            </a:extLst>
          </p:cNvPr>
          <p:cNvSpPr/>
          <p:nvPr/>
        </p:nvSpPr>
        <p:spPr>
          <a:xfrm>
            <a:off x="947987" y="3872454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xmlns="" id="{13394D5B-0786-4DA0-B8A5-AF90B3FC0A46}"/>
              </a:ext>
            </a:extLst>
          </p:cNvPr>
          <p:cNvSpPr/>
          <p:nvPr/>
        </p:nvSpPr>
        <p:spPr>
          <a:xfrm>
            <a:off x="947987" y="32660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xmlns="" id="{4663EA37-FED7-493B-A540-13F22E25496C}"/>
              </a:ext>
            </a:extLst>
          </p:cNvPr>
          <p:cNvSpPr/>
          <p:nvPr/>
        </p:nvSpPr>
        <p:spPr>
          <a:xfrm>
            <a:off x="947987" y="4478813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xmlns="" id="{92096D84-4115-4256-914B-4C24C1B28F37}"/>
              </a:ext>
            </a:extLst>
          </p:cNvPr>
          <p:cNvSpPr/>
          <p:nvPr/>
        </p:nvSpPr>
        <p:spPr>
          <a:xfrm>
            <a:off x="947987" y="50851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xmlns="" id="{09A61EDD-A8CD-4C93-BA70-E33B96F210AE}"/>
              </a:ext>
            </a:extLst>
          </p:cNvPr>
          <p:cNvSpPr/>
          <p:nvPr/>
        </p:nvSpPr>
        <p:spPr>
          <a:xfrm>
            <a:off x="947987" y="56915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xmlns="" id="{8B30B9E4-AB85-4598-BEF9-94001383EC82}"/>
              </a:ext>
            </a:extLst>
          </p:cNvPr>
          <p:cNvSpPr/>
          <p:nvPr/>
        </p:nvSpPr>
        <p:spPr>
          <a:xfrm>
            <a:off x="1913757" y="26597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xmlns="" id="{2CE2722D-3852-4E42-9D04-EADBE7A89BAA}"/>
              </a:ext>
            </a:extLst>
          </p:cNvPr>
          <p:cNvSpPr/>
          <p:nvPr/>
        </p:nvSpPr>
        <p:spPr>
          <a:xfrm>
            <a:off x="1913757" y="3872454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xmlns="" id="{505FBAEF-EF96-4274-A73A-B53D4A8A7226}"/>
              </a:ext>
            </a:extLst>
          </p:cNvPr>
          <p:cNvSpPr/>
          <p:nvPr/>
        </p:nvSpPr>
        <p:spPr>
          <a:xfrm>
            <a:off x="1913757" y="32660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xmlns="" id="{5C9C687A-E9D9-4ECB-B85A-BC5EC5C0AF08}"/>
              </a:ext>
            </a:extLst>
          </p:cNvPr>
          <p:cNvSpPr/>
          <p:nvPr/>
        </p:nvSpPr>
        <p:spPr>
          <a:xfrm>
            <a:off x="1913757" y="4478813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橢圓 80">
            <a:extLst>
              <a:ext uri="{FF2B5EF4-FFF2-40B4-BE49-F238E27FC236}">
                <a16:creationId xmlns:a16="http://schemas.microsoft.com/office/drawing/2014/main" xmlns="" id="{31C68771-C55D-436A-9294-22E6987AC3AF}"/>
              </a:ext>
            </a:extLst>
          </p:cNvPr>
          <p:cNvSpPr/>
          <p:nvPr/>
        </p:nvSpPr>
        <p:spPr>
          <a:xfrm>
            <a:off x="1913757" y="50851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xmlns="" id="{CA369660-27E0-4E2B-BD64-34C2641F2585}"/>
              </a:ext>
            </a:extLst>
          </p:cNvPr>
          <p:cNvSpPr/>
          <p:nvPr/>
        </p:nvSpPr>
        <p:spPr>
          <a:xfrm>
            <a:off x="1913757" y="56915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橢圓 82">
            <a:extLst>
              <a:ext uri="{FF2B5EF4-FFF2-40B4-BE49-F238E27FC236}">
                <a16:creationId xmlns:a16="http://schemas.microsoft.com/office/drawing/2014/main" xmlns="" id="{B3ACFE52-1DC1-4DFE-BD45-CB07F9B99691}"/>
              </a:ext>
            </a:extLst>
          </p:cNvPr>
          <p:cNvSpPr/>
          <p:nvPr/>
        </p:nvSpPr>
        <p:spPr>
          <a:xfrm>
            <a:off x="2879527" y="2659736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xmlns="" id="{C680D19C-0E2B-4A39-AE81-F812FDF08772}"/>
              </a:ext>
            </a:extLst>
          </p:cNvPr>
          <p:cNvSpPr/>
          <p:nvPr/>
        </p:nvSpPr>
        <p:spPr>
          <a:xfrm>
            <a:off x="2879527" y="3872454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xmlns="" id="{8CD0F1A7-E1B1-44AE-B6DE-23CBBBBFFD88}"/>
              </a:ext>
            </a:extLst>
          </p:cNvPr>
          <p:cNvSpPr/>
          <p:nvPr/>
        </p:nvSpPr>
        <p:spPr>
          <a:xfrm>
            <a:off x="2879527" y="3266095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xmlns="" id="{7BE79A6B-08CA-4741-ABF4-DF93EFE13EF6}"/>
              </a:ext>
            </a:extLst>
          </p:cNvPr>
          <p:cNvSpPr/>
          <p:nvPr/>
        </p:nvSpPr>
        <p:spPr>
          <a:xfrm>
            <a:off x="2879527" y="4478813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xmlns="" id="{4D10DD45-96DE-4E4D-8F31-72708D0F9B87}"/>
              </a:ext>
            </a:extLst>
          </p:cNvPr>
          <p:cNvSpPr/>
          <p:nvPr/>
        </p:nvSpPr>
        <p:spPr>
          <a:xfrm>
            <a:off x="2879527" y="50851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8" name="橢圓 87">
            <a:extLst>
              <a:ext uri="{FF2B5EF4-FFF2-40B4-BE49-F238E27FC236}">
                <a16:creationId xmlns:a16="http://schemas.microsoft.com/office/drawing/2014/main" xmlns="" id="{5DE2E281-2994-44C5-B9F3-B6D779BE02D5}"/>
              </a:ext>
            </a:extLst>
          </p:cNvPr>
          <p:cNvSpPr/>
          <p:nvPr/>
        </p:nvSpPr>
        <p:spPr>
          <a:xfrm>
            <a:off x="2879527" y="56915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xmlns="" id="{0FDE9574-BA61-46D8-821A-9B3621BFDF91}"/>
              </a:ext>
            </a:extLst>
          </p:cNvPr>
          <p:cNvSpPr/>
          <p:nvPr/>
        </p:nvSpPr>
        <p:spPr>
          <a:xfrm>
            <a:off x="3845299" y="2659736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xmlns="" id="{ADE9994C-F3C6-4C99-A9C6-5E8DB108EC4C}"/>
              </a:ext>
            </a:extLst>
          </p:cNvPr>
          <p:cNvSpPr/>
          <p:nvPr/>
        </p:nvSpPr>
        <p:spPr>
          <a:xfrm>
            <a:off x="3845299" y="3872454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xmlns="" id="{5A916E43-A4EF-4F35-9A9A-2AEBD9CFAB54}"/>
              </a:ext>
            </a:extLst>
          </p:cNvPr>
          <p:cNvSpPr/>
          <p:nvPr/>
        </p:nvSpPr>
        <p:spPr>
          <a:xfrm>
            <a:off x="3845299" y="3266095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xmlns="" id="{BEC31584-C8CE-490D-95D4-5F1873F54B25}"/>
              </a:ext>
            </a:extLst>
          </p:cNvPr>
          <p:cNvSpPr/>
          <p:nvPr/>
        </p:nvSpPr>
        <p:spPr>
          <a:xfrm>
            <a:off x="3845299" y="4478813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xmlns="" id="{E3E21A29-790C-443A-B690-4AC389BE9E84}"/>
              </a:ext>
            </a:extLst>
          </p:cNvPr>
          <p:cNvSpPr/>
          <p:nvPr/>
        </p:nvSpPr>
        <p:spPr>
          <a:xfrm>
            <a:off x="3845299" y="50851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橢圓 93">
            <a:extLst>
              <a:ext uri="{FF2B5EF4-FFF2-40B4-BE49-F238E27FC236}">
                <a16:creationId xmlns:a16="http://schemas.microsoft.com/office/drawing/2014/main" xmlns="" id="{4809475C-7B42-4676-B018-F0CE4736641F}"/>
              </a:ext>
            </a:extLst>
          </p:cNvPr>
          <p:cNvSpPr/>
          <p:nvPr/>
        </p:nvSpPr>
        <p:spPr>
          <a:xfrm>
            <a:off x="3845299" y="56915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xmlns="" id="{0B19CA13-8010-44A4-BC26-AB195F5A287F}"/>
                  </a:ext>
                </a:extLst>
              </p:cNvPr>
              <p:cNvSpPr txBox="1"/>
              <p:nvPr/>
            </p:nvSpPr>
            <p:spPr>
              <a:xfrm>
                <a:off x="3352801" y="2463919"/>
                <a:ext cx="375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0B19CA13-8010-44A4-BC26-AB195F5A2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1" y="2463919"/>
                <a:ext cx="375937" cy="369332"/>
              </a:xfrm>
              <a:prstGeom prst="rect">
                <a:avLst/>
              </a:prstGeom>
              <a:blipFill>
                <a:blip r:embed="rId3"/>
                <a:stretch>
                  <a:fillRect l="-19355" r="-645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矩形: 圓角 95">
            <a:extLst>
              <a:ext uri="{FF2B5EF4-FFF2-40B4-BE49-F238E27FC236}">
                <a16:creationId xmlns:a16="http://schemas.microsoft.com/office/drawing/2014/main" xmlns="" id="{474EB876-DF63-4D36-A4D3-16502818D3C0}"/>
              </a:ext>
            </a:extLst>
          </p:cNvPr>
          <p:cNvSpPr/>
          <p:nvPr/>
        </p:nvSpPr>
        <p:spPr>
          <a:xfrm>
            <a:off x="636495" y="3653122"/>
            <a:ext cx="2716306" cy="1833931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xmlns="" id="{02DE8544-76E1-49D2-ABF1-0EC5BBF7D86C}"/>
              </a:ext>
            </a:extLst>
          </p:cNvPr>
          <p:cNvSpPr/>
          <p:nvPr/>
        </p:nvSpPr>
        <p:spPr>
          <a:xfrm>
            <a:off x="636495" y="4864566"/>
            <a:ext cx="3710827" cy="121144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xmlns="" id="{0A5FD327-2EFB-484F-9730-F981BFE430EC}"/>
                  </a:ext>
                </a:extLst>
              </p:cNvPr>
              <p:cNvSpPr txBox="1"/>
              <p:nvPr/>
            </p:nvSpPr>
            <p:spPr>
              <a:xfrm>
                <a:off x="1388646" y="3705499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0A5FD327-2EFB-484F-9730-F981BFE43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646" y="3705499"/>
                <a:ext cx="383054" cy="369332"/>
              </a:xfrm>
              <a:prstGeom prst="rect">
                <a:avLst/>
              </a:prstGeom>
              <a:blipFill>
                <a:blip r:embed="rId4"/>
                <a:stretch>
                  <a:fillRect l="-19048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xmlns="" id="{1D3A95AD-A526-4688-8C76-1CAEED18446C}"/>
                  </a:ext>
                </a:extLst>
              </p:cNvPr>
              <p:cNvSpPr txBox="1"/>
              <p:nvPr/>
            </p:nvSpPr>
            <p:spPr>
              <a:xfrm>
                <a:off x="1363929" y="5647004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1D3A95AD-A526-4688-8C76-1CAEED184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929" y="5647004"/>
                <a:ext cx="383054" cy="369332"/>
              </a:xfrm>
              <a:prstGeom prst="rect">
                <a:avLst/>
              </a:prstGeom>
              <a:blipFill>
                <a:blip r:embed="rId5"/>
                <a:stretch>
                  <a:fillRect l="-19048" r="-634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: 圓角 64">
            <a:extLst>
              <a:ext uri="{FF2B5EF4-FFF2-40B4-BE49-F238E27FC236}">
                <a16:creationId xmlns:a16="http://schemas.microsoft.com/office/drawing/2014/main" xmlns="" id="{C7F964AC-4C6A-4A7B-9AF9-EA5E13653F48}"/>
              </a:ext>
            </a:extLst>
          </p:cNvPr>
          <p:cNvSpPr/>
          <p:nvPr/>
        </p:nvSpPr>
        <p:spPr>
          <a:xfrm>
            <a:off x="6947801" y="2377812"/>
            <a:ext cx="1801345" cy="3698199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xmlns="" id="{31494852-DFB7-4A75-B144-3E8252E02163}"/>
              </a:ext>
            </a:extLst>
          </p:cNvPr>
          <p:cNvSpPr/>
          <p:nvPr/>
        </p:nvSpPr>
        <p:spPr>
          <a:xfrm>
            <a:off x="5349810" y="26597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xmlns="" id="{DE32CF65-5669-499F-ADFF-720508C48352}"/>
              </a:ext>
            </a:extLst>
          </p:cNvPr>
          <p:cNvSpPr/>
          <p:nvPr/>
        </p:nvSpPr>
        <p:spPr>
          <a:xfrm>
            <a:off x="5349810" y="3872454"/>
            <a:ext cx="180000" cy="1800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xmlns="" id="{7270A7E7-990E-470B-9725-40452555E434}"/>
              </a:ext>
            </a:extLst>
          </p:cNvPr>
          <p:cNvSpPr/>
          <p:nvPr/>
        </p:nvSpPr>
        <p:spPr>
          <a:xfrm>
            <a:off x="5349810" y="32660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xmlns="" id="{6F699F77-D5AE-4089-AA92-F4E13C46C586}"/>
              </a:ext>
            </a:extLst>
          </p:cNvPr>
          <p:cNvSpPr/>
          <p:nvPr/>
        </p:nvSpPr>
        <p:spPr>
          <a:xfrm>
            <a:off x="5349810" y="4478813"/>
            <a:ext cx="180000" cy="1800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xmlns="" id="{E8779626-7107-4220-B4CC-B20E35AC404C}"/>
              </a:ext>
            </a:extLst>
          </p:cNvPr>
          <p:cNvSpPr/>
          <p:nvPr/>
        </p:nvSpPr>
        <p:spPr>
          <a:xfrm>
            <a:off x="5349810" y="50851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xmlns="" id="{57281655-1754-49A8-89A7-8070B51F03D6}"/>
              </a:ext>
            </a:extLst>
          </p:cNvPr>
          <p:cNvSpPr/>
          <p:nvPr/>
        </p:nvSpPr>
        <p:spPr>
          <a:xfrm>
            <a:off x="5349810" y="56915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橢圓 132">
            <a:extLst>
              <a:ext uri="{FF2B5EF4-FFF2-40B4-BE49-F238E27FC236}">
                <a16:creationId xmlns:a16="http://schemas.microsoft.com/office/drawing/2014/main" xmlns="" id="{0DF5A4CE-EF52-4862-809F-8800C31328AA}"/>
              </a:ext>
            </a:extLst>
          </p:cNvPr>
          <p:cNvSpPr/>
          <p:nvPr/>
        </p:nvSpPr>
        <p:spPr>
          <a:xfrm>
            <a:off x="6315580" y="26597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橢圓 133">
            <a:extLst>
              <a:ext uri="{FF2B5EF4-FFF2-40B4-BE49-F238E27FC236}">
                <a16:creationId xmlns:a16="http://schemas.microsoft.com/office/drawing/2014/main" xmlns="" id="{A04C2D8F-25D8-4E8C-B4F6-B7311FE7B426}"/>
              </a:ext>
            </a:extLst>
          </p:cNvPr>
          <p:cNvSpPr/>
          <p:nvPr/>
        </p:nvSpPr>
        <p:spPr>
          <a:xfrm>
            <a:off x="6315580" y="3872454"/>
            <a:ext cx="180000" cy="1800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xmlns="" id="{56FF8C12-E9FE-4919-A933-E806EA47275A}"/>
              </a:ext>
            </a:extLst>
          </p:cNvPr>
          <p:cNvSpPr/>
          <p:nvPr/>
        </p:nvSpPr>
        <p:spPr>
          <a:xfrm>
            <a:off x="6315580" y="326609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橢圓 135">
            <a:extLst>
              <a:ext uri="{FF2B5EF4-FFF2-40B4-BE49-F238E27FC236}">
                <a16:creationId xmlns:a16="http://schemas.microsoft.com/office/drawing/2014/main" xmlns="" id="{B6A11334-C95B-41DF-B8E3-363D45D5EBFF}"/>
              </a:ext>
            </a:extLst>
          </p:cNvPr>
          <p:cNvSpPr/>
          <p:nvPr/>
        </p:nvSpPr>
        <p:spPr>
          <a:xfrm>
            <a:off x="6315580" y="4478813"/>
            <a:ext cx="180000" cy="1800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橢圓 136">
            <a:extLst>
              <a:ext uri="{FF2B5EF4-FFF2-40B4-BE49-F238E27FC236}">
                <a16:creationId xmlns:a16="http://schemas.microsoft.com/office/drawing/2014/main" xmlns="" id="{E7B427A8-4EEE-4581-AF92-B5CF8B196EF5}"/>
              </a:ext>
            </a:extLst>
          </p:cNvPr>
          <p:cNvSpPr/>
          <p:nvPr/>
        </p:nvSpPr>
        <p:spPr>
          <a:xfrm>
            <a:off x="6315580" y="50851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8" name="橢圓 137">
            <a:extLst>
              <a:ext uri="{FF2B5EF4-FFF2-40B4-BE49-F238E27FC236}">
                <a16:creationId xmlns:a16="http://schemas.microsoft.com/office/drawing/2014/main" xmlns="" id="{8D518D59-EDE7-43A2-8734-CAEE40B620BA}"/>
              </a:ext>
            </a:extLst>
          </p:cNvPr>
          <p:cNvSpPr/>
          <p:nvPr/>
        </p:nvSpPr>
        <p:spPr>
          <a:xfrm>
            <a:off x="6315580" y="56915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橢圓 138">
            <a:extLst>
              <a:ext uri="{FF2B5EF4-FFF2-40B4-BE49-F238E27FC236}">
                <a16:creationId xmlns:a16="http://schemas.microsoft.com/office/drawing/2014/main" xmlns="" id="{BE859470-7EFE-4450-BDD3-B3CB9B3938B4}"/>
              </a:ext>
            </a:extLst>
          </p:cNvPr>
          <p:cNvSpPr/>
          <p:nvPr/>
        </p:nvSpPr>
        <p:spPr>
          <a:xfrm>
            <a:off x="7281350" y="2659736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橢圓 139">
            <a:extLst>
              <a:ext uri="{FF2B5EF4-FFF2-40B4-BE49-F238E27FC236}">
                <a16:creationId xmlns:a16="http://schemas.microsoft.com/office/drawing/2014/main" xmlns="" id="{681685FA-BBA3-46BB-8D3B-8C5049DD7058}"/>
              </a:ext>
            </a:extLst>
          </p:cNvPr>
          <p:cNvSpPr/>
          <p:nvPr/>
        </p:nvSpPr>
        <p:spPr>
          <a:xfrm>
            <a:off x="7281350" y="3872454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1" name="橢圓 140">
            <a:extLst>
              <a:ext uri="{FF2B5EF4-FFF2-40B4-BE49-F238E27FC236}">
                <a16:creationId xmlns:a16="http://schemas.microsoft.com/office/drawing/2014/main" xmlns="" id="{106B4CBB-2F0B-4772-A5CE-CB852F37B3C6}"/>
              </a:ext>
            </a:extLst>
          </p:cNvPr>
          <p:cNvSpPr/>
          <p:nvPr/>
        </p:nvSpPr>
        <p:spPr>
          <a:xfrm>
            <a:off x="7281350" y="3266095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2" name="橢圓 141">
            <a:extLst>
              <a:ext uri="{FF2B5EF4-FFF2-40B4-BE49-F238E27FC236}">
                <a16:creationId xmlns:a16="http://schemas.microsoft.com/office/drawing/2014/main" xmlns="" id="{15DDD3AD-0CE8-4D54-BF6A-4572D1140FC6}"/>
              </a:ext>
            </a:extLst>
          </p:cNvPr>
          <p:cNvSpPr/>
          <p:nvPr/>
        </p:nvSpPr>
        <p:spPr>
          <a:xfrm>
            <a:off x="7281350" y="4478813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xmlns="" id="{3AF1BA9D-48AC-412A-970F-D5FF515E4DA4}"/>
              </a:ext>
            </a:extLst>
          </p:cNvPr>
          <p:cNvSpPr/>
          <p:nvPr/>
        </p:nvSpPr>
        <p:spPr>
          <a:xfrm>
            <a:off x="7281350" y="50851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xmlns="" id="{6436D7A2-C097-4650-873C-B5FD9ABEA99F}"/>
              </a:ext>
            </a:extLst>
          </p:cNvPr>
          <p:cNvSpPr/>
          <p:nvPr/>
        </p:nvSpPr>
        <p:spPr>
          <a:xfrm>
            <a:off x="7281350" y="56915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xmlns="" id="{4941E7B5-4DC7-4A23-80E3-0F37BE9C4C65}"/>
              </a:ext>
            </a:extLst>
          </p:cNvPr>
          <p:cNvSpPr/>
          <p:nvPr/>
        </p:nvSpPr>
        <p:spPr>
          <a:xfrm>
            <a:off x="8247122" y="2659736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xmlns="" id="{E6BC6EF4-795D-43DA-82ED-D058D0241D3C}"/>
              </a:ext>
            </a:extLst>
          </p:cNvPr>
          <p:cNvSpPr/>
          <p:nvPr/>
        </p:nvSpPr>
        <p:spPr>
          <a:xfrm>
            <a:off x="8247122" y="3872454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xmlns="" id="{A0F896DA-1249-4C11-82F9-C879991DF96D}"/>
              </a:ext>
            </a:extLst>
          </p:cNvPr>
          <p:cNvSpPr/>
          <p:nvPr/>
        </p:nvSpPr>
        <p:spPr>
          <a:xfrm>
            <a:off x="8247122" y="3266095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xmlns="" id="{6CE2C29A-E60D-4D75-9169-13371E04F019}"/>
              </a:ext>
            </a:extLst>
          </p:cNvPr>
          <p:cNvSpPr/>
          <p:nvPr/>
        </p:nvSpPr>
        <p:spPr>
          <a:xfrm>
            <a:off x="8247122" y="4478813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橢圓 148">
            <a:extLst>
              <a:ext uri="{FF2B5EF4-FFF2-40B4-BE49-F238E27FC236}">
                <a16:creationId xmlns:a16="http://schemas.microsoft.com/office/drawing/2014/main" xmlns="" id="{930B557F-A8D2-4B55-869C-94AD030D46D4}"/>
              </a:ext>
            </a:extLst>
          </p:cNvPr>
          <p:cNvSpPr/>
          <p:nvPr/>
        </p:nvSpPr>
        <p:spPr>
          <a:xfrm>
            <a:off x="8247122" y="508517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橢圓 149">
            <a:extLst>
              <a:ext uri="{FF2B5EF4-FFF2-40B4-BE49-F238E27FC236}">
                <a16:creationId xmlns:a16="http://schemas.microsoft.com/office/drawing/2014/main" xmlns="" id="{185EDBA7-E4CE-40A0-9861-0E07EC8143F7}"/>
              </a:ext>
            </a:extLst>
          </p:cNvPr>
          <p:cNvSpPr/>
          <p:nvPr/>
        </p:nvSpPr>
        <p:spPr>
          <a:xfrm>
            <a:off x="8247122" y="5691532"/>
            <a:ext cx="180000" cy="18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xmlns="" id="{33D8AA29-7453-4734-98C0-F10C644D9B60}"/>
                  </a:ext>
                </a:extLst>
              </p:cNvPr>
              <p:cNvSpPr txBox="1"/>
              <p:nvPr/>
            </p:nvSpPr>
            <p:spPr>
              <a:xfrm>
                <a:off x="7754624" y="2463919"/>
                <a:ext cx="375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33D8AA29-7453-4734-98C0-F10C644D9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624" y="2463919"/>
                <a:ext cx="375937" cy="369332"/>
              </a:xfrm>
              <a:prstGeom prst="rect">
                <a:avLst/>
              </a:prstGeom>
              <a:blipFill>
                <a:blip r:embed="rId7"/>
                <a:stretch>
                  <a:fillRect l="-19355" r="-645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矩形: 圓角 152">
            <a:extLst>
              <a:ext uri="{FF2B5EF4-FFF2-40B4-BE49-F238E27FC236}">
                <a16:creationId xmlns:a16="http://schemas.microsoft.com/office/drawing/2014/main" xmlns="" id="{039B9868-64C2-46BB-8556-5CAEE108193F}"/>
              </a:ext>
            </a:extLst>
          </p:cNvPr>
          <p:cNvSpPr/>
          <p:nvPr/>
        </p:nvSpPr>
        <p:spPr>
          <a:xfrm>
            <a:off x="5038318" y="4864566"/>
            <a:ext cx="3710827" cy="121144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xmlns="" id="{7A49B744-C527-4DFA-ACC2-FA312A3A3D24}"/>
                  </a:ext>
                </a:extLst>
              </p:cNvPr>
              <p:cNvSpPr txBox="1"/>
              <p:nvPr/>
            </p:nvSpPr>
            <p:spPr>
              <a:xfrm>
                <a:off x="5765752" y="5647004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7A49B744-C527-4DFA-ACC2-FA312A3A3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752" y="5647004"/>
                <a:ext cx="383054" cy="369332"/>
              </a:xfrm>
              <a:prstGeom prst="rect">
                <a:avLst/>
              </a:prstGeom>
              <a:blipFill>
                <a:blip r:embed="rId8"/>
                <a:stretch>
                  <a:fillRect l="-19048" r="-634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箭號: 向右 62">
            <a:extLst>
              <a:ext uri="{FF2B5EF4-FFF2-40B4-BE49-F238E27FC236}">
                <a16:creationId xmlns:a16="http://schemas.microsoft.com/office/drawing/2014/main" xmlns="" id="{B40DFB17-5508-498A-8FF0-3AB5AE43A1FD}"/>
              </a:ext>
            </a:extLst>
          </p:cNvPr>
          <p:cNvSpPr/>
          <p:nvPr/>
        </p:nvSpPr>
        <p:spPr>
          <a:xfrm>
            <a:off x="4592210" y="3441713"/>
            <a:ext cx="626967" cy="1214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xmlns="" id="{8EF00325-C54C-4E3F-8191-F8F3F6D6FA98}"/>
                  </a:ext>
                </a:extLst>
              </p:cNvPr>
              <p:cNvSpPr txBox="1"/>
              <p:nvPr/>
            </p:nvSpPr>
            <p:spPr>
              <a:xfrm>
                <a:off x="2168274" y="1657658"/>
                <a:ext cx="53658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2800" u="sng" dirty="0"/>
                  <a:t>Smaller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800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</m:d>
                  </m:oMath>
                </a14:m>
                <a:endParaRPr lang="zh-TW" altLang="en-US" sz="2800" u="sng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8EF00325-C54C-4E3F-8191-F8F3F6D6F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274" y="1657658"/>
                <a:ext cx="5365883" cy="523220"/>
              </a:xfrm>
              <a:prstGeom prst="rect">
                <a:avLst/>
              </a:prstGeom>
              <a:blipFill>
                <a:blip r:embed="rId9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4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9BE730B-329B-4437-BCFB-84B7D734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xmlns="" id="{106CB276-EB4C-4DF0-8B50-15913D116CA1}"/>
                  </a:ext>
                </a:extLst>
              </p:cNvPr>
              <p:cNvSpPr txBox="1"/>
              <p:nvPr/>
            </p:nvSpPr>
            <p:spPr>
              <a:xfrm>
                <a:off x="628650" y="2590447"/>
                <a:ext cx="58202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en-US" altLang="zh-TW" sz="28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TW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06CB276-EB4C-4DF0-8B50-15913D116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590447"/>
                <a:ext cx="5820296" cy="523220"/>
              </a:xfrm>
              <a:prstGeom prst="rect">
                <a:avLst/>
              </a:prstGeom>
              <a:blipFill>
                <a:blip r:embed="rId3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xmlns="" id="{532AACEB-1DAA-407C-B561-341D6A337B2B}"/>
                  </a:ext>
                </a:extLst>
              </p:cNvPr>
              <p:cNvSpPr txBox="1"/>
              <p:nvPr/>
            </p:nvSpPr>
            <p:spPr>
              <a:xfrm>
                <a:off x="4179775" y="3101737"/>
                <a:ext cx="401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𝑏𝑎𝑑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2707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32AACEB-1DAA-407C-B561-341D6A337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775" y="3101737"/>
                <a:ext cx="401839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xmlns="" id="{08FADA1B-1BB0-4CC7-BEB4-8261A042C2BE}"/>
                  </a:ext>
                </a:extLst>
              </p:cNvPr>
              <p:cNvSpPr txBox="1"/>
              <p:nvPr/>
            </p:nvSpPr>
            <p:spPr>
              <a:xfrm>
                <a:off x="628650" y="3762201"/>
                <a:ext cx="58202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en-US" altLang="zh-TW" sz="28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500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TW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8FADA1B-1BB0-4CC7-BEB4-8261A042C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762201"/>
                <a:ext cx="5820296" cy="523220"/>
              </a:xfrm>
              <a:prstGeom prst="rect">
                <a:avLst/>
              </a:prstGeom>
              <a:blipFill>
                <a:blip r:embed="rId5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xmlns="" id="{4DDECB90-B3B3-4651-8D74-3D49743E7D7F}"/>
                  </a:ext>
                </a:extLst>
              </p:cNvPr>
              <p:cNvSpPr txBox="1"/>
              <p:nvPr/>
            </p:nvSpPr>
            <p:spPr>
              <a:xfrm>
                <a:off x="4179775" y="4401361"/>
                <a:ext cx="45383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𝑏𝑎𝑑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91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DDECB90-B3B3-4651-8D74-3D49743E7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775" y="4401361"/>
                <a:ext cx="453834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xmlns="" id="{6248E114-26CD-4FC6-8471-2636E6F11BB6}"/>
                  </a:ext>
                </a:extLst>
              </p:cNvPr>
              <p:cNvSpPr txBox="1"/>
              <p:nvPr/>
            </p:nvSpPr>
            <p:spPr>
              <a:xfrm>
                <a:off x="628650" y="5089558"/>
                <a:ext cx="58202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en-US" altLang="zh-TW" sz="28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1000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TW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248E114-26CD-4FC6-8471-2636E6F11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089558"/>
                <a:ext cx="5820296" cy="523220"/>
              </a:xfrm>
              <a:prstGeom prst="rect">
                <a:avLst/>
              </a:prstGeom>
              <a:blipFill>
                <a:blip r:embed="rId7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xmlns="" id="{E92E89B4-412C-4130-8A64-2B0553ACD350}"/>
                  </a:ext>
                </a:extLst>
              </p:cNvPr>
              <p:cNvSpPr txBox="1"/>
              <p:nvPr/>
            </p:nvSpPr>
            <p:spPr>
              <a:xfrm>
                <a:off x="4179775" y="5777755"/>
                <a:ext cx="45383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𝑏𝑎𝑑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00004</m:t>
                      </m:r>
                    </m:oMath>
                  </m:oMathPara>
                </a14:m>
                <a:endParaRPr lang="zh-TW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92E89B4-412C-4130-8A64-2B0553ACD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775" y="5777755"/>
                <a:ext cx="453834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01BD6FF3-CF2D-4DC6-A374-6A24D637298A}"/>
              </a:ext>
            </a:extLst>
          </p:cNvPr>
          <p:cNvSpPr txBox="1"/>
          <p:nvPr/>
        </p:nvSpPr>
        <p:spPr>
          <a:xfrm>
            <a:off x="6259567" y="2703524"/>
            <a:ext cx="2686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Usually happen QQ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xmlns="" id="{14CD942C-6BC0-4FDA-9A76-920148E3A449}"/>
                  </a:ext>
                </a:extLst>
              </p:cNvPr>
              <p:cNvSpPr txBox="1"/>
              <p:nvPr/>
            </p:nvSpPr>
            <p:spPr>
              <a:xfrm>
                <a:off x="3890713" y="984943"/>
                <a:ext cx="51164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𝑎𝑙𝑙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14CD942C-6BC0-4FDA-9A76-920148E3A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713" y="984943"/>
                <a:ext cx="5116465" cy="369332"/>
              </a:xfrm>
              <a:prstGeom prst="rect">
                <a:avLst/>
              </a:prstGeom>
              <a:blipFill>
                <a:blip r:embed="rId9"/>
                <a:stretch>
                  <a:fillRect l="-714" r="-119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xmlns="" id="{82D21612-40BE-49A0-A8A2-039207E1B7AF}"/>
                  </a:ext>
                </a:extLst>
              </p:cNvPr>
              <p:cNvSpPr txBox="1"/>
              <p:nvPr/>
            </p:nvSpPr>
            <p:spPr>
              <a:xfrm>
                <a:off x="5791384" y="168708"/>
                <a:ext cx="36224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000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2D21612-40BE-49A0-A8A2-039207E1B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384" y="168708"/>
                <a:ext cx="362245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xmlns="" id="{A41888CF-9855-4154-858F-C310E2CE4E0A}"/>
                  </a:ext>
                </a:extLst>
              </p:cNvPr>
              <p:cNvSpPr txBox="1"/>
              <p:nvPr/>
            </p:nvSpPr>
            <p:spPr>
              <a:xfrm>
                <a:off x="3713210" y="588278"/>
                <a:ext cx="53234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A41888CF-9855-4154-858F-C310E2CE4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210" y="588278"/>
                <a:ext cx="5323445" cy="369332"/>
              </a:xfrm>
              <a:prstGeom prst="rect">
                <a:avLst/>
              </a:prstGeom>
              <a:blipFill>
                <a:blip r:embed="rId11"/>
                <a:stretch>
                  <a:fillRect l="-802" t="-18333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xmlns="" id="{A12E79A0-61FE-4931-80C7-72ADD0B097A1}"/>
                  </a:ext>
                </a:extLst>
              </p:cNvPr>
              <p:cNvSpPr txBox="1"/>
              <p:nvPr/>
            </p:nvSpPr>
            <p:spPr>
              <a:xfrm>
                <a:off x="388924" y="1740673"/>
                <a:ext cx="85567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𝒃𝒂𝒅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A12E79A0-61FE-4931-80C7-72ADD0B09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4" y="1740673"/>
                <a:ext cx="855673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25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9BE730B-329B-4437-BCFB-84B7D734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xmlns="" id="{84DC9A8D-C8EF-4006-8F59-9457458CE5AA}"/>
                  </a:ext>
                </a:extLst>
              </p:cNvPr>
              <p:cNvSpPr txBox="1"/>
              <p:nvPr/>
            </p:nvSpPr>
            <p:spPr>
              <a:xfrm>
                <a:off x="628650" y="2501154"/>
                <a:ext cx="85567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800" b="0" dirty="0"/>
                  <a:t>If we want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zh-TW" alt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4DC9A8D-C8EF-4006-8F59-9457458CE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501154"/>
                <a:ext cx="8556731" cy="523220"/>
              </a:xfrm>
              <a:prstGeom prst="rect">
                <a:avLst/>
              </a:prstGeom>
              <a:blipFill>
                <a:blip r:embed="rId4"/>
                <a:stretch>
                  <a:fillRect l="-1425"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xmlns="" id="{36FB4D02-C838-4B35-A698-45324C1E6D11}"/>
                  </a:ext>
                </a:extLst>
              </p:cNvPr>
              <p:cNvSpPr txBox="1"/>
              <p:nvPr/>
            </p:nvSpPr>
            <p:spPr>
              <a:xfrm>
                <a:off x="628650" y="4034868"/>
                <a:ext cx="37530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6FB4D02-C838-4B35-A698-45324C1E6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34868"/>
                <a:ext cx="375307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3B60DB2C-1890-42B3-8A5F-C9AD661FA444}"/>
              </a:ext>
            </a:extLst>
          </p:cNvPr>
          <p:cNvSpPr txBox="1"/>
          <p:nvPr/>
        </p:nvSpPr>
        <p:spPr>
          <a:xfrm>
            <a:off x="2379201" y="3040884"/>
            <a:ext cx="63155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/>
              <a:t>How many training examples do we need?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xmlns="" id="{5A92FAE5-32FA-4E7C-B692-8E50030951F9}"/>
                  </a:ext>
                </a:extLst>
              </p:cNvPr>
              <p:cNvSpPr txBox="1"/>
              <p:nvPr/>
            </p:nvSpPr>
            <p:spPr>
              <a:xfrm>
                <a:off x="5338212" y="3778715"/>
                <a:ext cx="2808461" cy="836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TW" alt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</m:d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A92FAE5-32FA-4E7C-B692-8E5003095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212" y="3778715"/>
                <a:ext cx="2808461" cy="8361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xmlns="" id="{491A950E-3845-49E4-995A-BBC45B918411}"/>
                  </a:ext>
                </a:extLst>
              </p:cNvPr>
              <p:cNvSpPr txBox="1"/>
              <p:nvPr/>
            </p:nvSpPr>
            <p:spPr>
              <a:xfrm>
                <a:off x="628650" y="4845962"/>
                <a:ext cx="58202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en-US" altLang="zh-TW" sz="2800" dirty="0"/>
                  <a:t>,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TW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91A950E-3845-49E4-995A-BBC45B918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845962"/>
                <a:ext cx="5820296" cy="523220"/>
              </a:xfrm>
              <a:prstGeom prst="rect">
                <a:avLst/>
              </a:prstGeom>
              <a:blipFill>
                <a:blip r:embed="rId7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xmlns="" id="{8FA4ED57-9FEC-4E88-B751-18164B270101}"/>
                  </a:ext>
                </a:extLst>
              </p:cNvPr>
              <p:cNvSpPr txBox="1"/>
              <p:nvPr/>
            </p:nvSpPr>
            <p:spPr>
              <a:xfrm>
                <a:off x="5376312" y="5528397"/>
                <a:ext cx="20316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zh-TW" alt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altLang="zh-TW" sz="2800" b="0" i="0" dirty="0">
                    <a:solidFill>
                      <a:srgbClr val="202124"/>
                    </a:solidFill>
                    <a:effectLst/>
                    <a:latin typeface="arial" panose="020B0604020202020204" pitchFamily="34" charset="0"/>
                  </a:rPr>
                  <a:t>610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8FA4ED57-9FEC-4E88-B751-18164B270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312" y="5528397"/>
                <a:ext cx="2031667" cy="523220"/>
              </a:xfrm>
              <a:prstGeom prst="rect">
                <a:avLst/>
              </a:prstGeom>
              <a:blipFill>
                <a:blip r:embed="rId8"/>
                <a:stretch>
                  <a:fillRect t="-15116" b="-290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號: 向右 2">
            <a:extLst>
              <a:ext uri="{FF2B5EF4-FFF2-40B4-BE49-F238E27FC236}">
                <a16:creationId xmlns:a16="http://schemas.microsoft.com/office/drawing/2014/main" xmlns="" id="{5CD8A377-7385-4943-9F16-D38DAA0A190C}"/>
              </a:ext>
            </a:extLst>
          </p:cNvPr>
          <p:cNvSpPr/>
          <p:nvPr/>
        </p:nvSpPr>
        <p:spPr>
          <a:xfrm>
            <a:off x="4633591" y="4036793"/>
            <a:ext cx="452759" cy="3908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xmlns="" id="{963602BF-034B-4A97-8BA9-775ABE68D12E}"/>
              </a:ext>
            </a:extLst>
          </p:cNvPr>
          <p:cNvSpPr/>
          <p:nvPr/>
        </p:nvSpPr>
        <p:spPr>
          <a:xfrm>
            <a:off x="4671691" y="5594577"/>
            <a:ext cx="452759" cy="3908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xmlns="" id="{D9F64B5F-4864-40BC-A907-EBA92BA56EAD}"/>
                  </a:ext>
                </a:extLst>
              </p:cNvPr>
              <p:cNvSpPr txBox="1"/>
              <p:nvPr/>
            </p:nvSpPr>
            <p:spPr>
              <a:xfrm>
                <a:off x="388924" y="1740673"/>
                <a:ext cx="85567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𝒃𝒂𝒅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9F64B5F-4864-40BC-A907-EBA92BA56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4" y="1740673"/>
                <a:ext cx="855673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59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3" grpId="0" animBg="1"/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4F8B2F3-0155-4F1C-9CB3-F0C5C2A01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Complexity</a:t>
            </a:r>
            <a:endParaRPr lang="zh-TW" altLang="en-US" dirty="0"/>
          </a:p>
        </p:txBody>
      </p:sp>
      <p:sp>
        <p:nvSpPr>
          <p:cNvPr id="5" name="箭號: 向上 4">
            <a:extLst>
              <a:ext uri="{FF2B5EF4-FFF2-40B4-BE49-F238E27FC236}">
                <a16:creationId xmlns:a16="http://schemas.microsoft.com/office/drawing/2014/main" xmlns="" id="{9584BF09-D7BC-4D31-9809-37F3B9039493}"/>
              </a:ext>
            </a:extLst>
          </p:cNvPr>
          <p:cNvSpPr/>
          <p:nvPr/>
        </p:nvSpPr>
        <p:spPr>
          <a:xfrm>
            <a:off x="4748211" y="2262199"/>
            <a:ext cx="457200" cy="52322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244E7067-126D-41BF-8175-0D1BE7519CBE}"/>
              </a:ext>
            </a:extLst>
          </p:cNvPr>
          <p:cNvSpPr txBox="1"/>
          <p:nvPr/>
        </p:nvSpPr>
        <p:spPr>
          <a:xfrm>
            <a:off x="1855072" y="2749323"/>
            <a:ext cx="6561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number of possible functions you can select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85958044-F521-4A6F-94F0-A7C6AB053DB3}"/>
              </a:ext>
            </a:extLst>
          </p:cNvPr>
          <p:cNvSpPr txBox="1"/>
          <p:nvPr/>
        </p:nvSpPr>
        <p:spPr>
          <a:xfrm>
            <a:off x="1266825" y="3782498"/>
            <a:ext cx="603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What if the parameters are continuous?</a:t>
            </a:r>
            <a:endParaRPr lang="zh-TW" altLang="en-US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B79006A2-A827-4A4D-AB22-520C559BE4BF}"/>
              </a:ext>
            </a:extLst>
          </p:cNvPr>
          <p:cNvSpPr txBox="1"/>
          <p:nvPr/>
        </p:nvSpPr>
        <p:spPr>
          <a:xfrm>
            <a:off x="1266825" y="4400174"/>
            <a:ext cx="6038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i="1" u="sng" dirty="0"/>
              <a:t>Answer 1</a:t>
            </a:r>
            <a:r>
              <a:rPr lang="en-US" altLang="zh-TW" sz="2800" dirty="0"/>
              <a:t>: Everything that happens in a computer is discrete. </a:t>
            </a:r>
            <a:r>
              <a:rPr lang="en-US" altLang="zh-TW" sz="2800" dirty="0">
                <a:sym typeface="Wingdings" panose="05000000000000000000" pitchFamily="2" charset="2"/>
              </a:rPr>
              <a:t></a:t>
            </a:r>
            <a:endParaRPr lang="zh-TW" altLang="en-US" sz="28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55E5242D-3468-4115-8117-ED2DF9A8841C}"/>
              </a:ext>
            </a:extLst>
          </p:cNvPr>
          <p:cNvSpPr txBox="1"/>
          <p:nvPr/>
        </p:nvSpPr>
        <p:spPr>
          <a:xfrm>
            <a:off x="1266824" y="5433349"/>
            <a:ext cx="6962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i="1" u="sng" dirty="0"/>
              <a:t>Answer 2</a:t>
            </a:r>
            <a:r>
              <a:rPr lang="en-US" altLang="zh-TW" sz="2800" dirty="0"/>
              <a:t>: VC-dimension (not this course)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xmlns="" id="{318500D7-7DA7-4281-96B7-26C723E707EC}"/>
                  </a:ext>
                </a:extLst>
              </p:cNvPr>
              <p:cNvSpPr txBox="1"/>
              <p:nvPr/>
            </p:nvSpPr>
            <p:spPr>
              <a:xfrm>
                <a:off x="388924" y="1740673"/>
                <a:ext cx="85567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𝒃𝒂𝒅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18500D7-7DA7-4281-96B7-26C723E70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4" y="1740673"/>
                <a:ext cx="855673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83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B9F2AAD-FD1B-4611-8716-6C5AC6E79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Complexity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xmlns="" id="{F8105BF8-7FDA-47CC-8CAE-483BD350430D}"/>
                  </a:ext>
                </a:extLst>
              </p:cNvPr>
              <p:cNvSpPr txBox="1"/>
              <p:nvPr/>
            </p:nvSpPr>
            <p:spPr>
              <a:xfrm>
                <a:off x="3747238" y="5836622"/>
                <a:ext cx="3369256" cy="506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𝑎𝑙𝑙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𝑎𝑙𝑙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8105BF8-7FDA-47CC-8CAE-483BD3504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238" y="5836622"/>
                <a:ext cx="3369256" cy="506357"/>
              </a:xfrm>
              <a:prstGeom prst="rect">
                <a:avLst/>
              </a:prstGeom>
              <a:blipFill>
                <a:blip r:embed="rId2"/>
                <a:stretch>
                  <a:fillRect l="-1449"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xmlns="" id="{78CBC070-CA95-4B0A-940A-7F63A195E0B2}"/>
                  </a:ext>
                </a:extLst>
              </p:cNvPr>
              <p:cNvSpPr txBox="1"/>
              <p:nvPr/>
            </p:nvSpPr>
            <p:spPr>
              <a:xfrm>
                <a:off x="324311" y="2369283"/>
                <a:ext cx="8556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2800" b="0" dirty="0"/>
                  <a:t>Why don’t we simply use a very small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</m:d>
                  </m:oMath>
                </a14:m>
                <a:r>
                  <a:rPr lang="en-US" altLang="zh-TW" sz="2800" dirty="0"/>
                  <a:t>?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8CBC070-CA95-4B0A-940A-7F63A195E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11" y="2369283"/>
                <a:ext cx="8556730" cy="523220"/>
              </a:xfrm>
              <a:prstGeom prst="rect">
                <a:avLst/>
              </a:prstGeom>
              <a:blipFill>
                <a:blip r:embed="rId3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xmlns="" id="{DA0B2346-74F9-4A26-9E90-01B0D26E30AC}"/>
                  </a:ext>
                </a:extLst>
              </p:cNvPr>
              <p:cNvSpPr txBox="1"/>
              <p:nvPr/>
            </p:nvSpPr>
            <p:spPr>
              <a:xfrm>
                <a:off x="577428" y="2997894"/>
                <a:ext cx="72199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800" dirty="0"/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800" dirty="0"/>
                  <a:t>is </a:t>
                </a:r>
                <a:r>
                  <a:rPr lang="en-US" altLang="zh-TW" sz="2800" b="1" dirty="0"/>
                  <a:t>good</a:t>
                </a:r>
                <a:r>
                  <a:rPr lang="en-US" altLang="zh-TW" sz="2800" dirty="0"/>
                  <a:t>” means …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A0B2346-74F9-4A26-9E90-01B0D26E3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28" y="2997894"/>
                <a:ext cx="7219950" cy="523220"/>
              </a:xfrm>
              <a:prstGeom prst="rect">
                <a:avLst/>
              </a:prstGeom>
              <a:blipFill>
                <a:blip r:embed="rId4"/>
                <a:stretch>
                  <a:fillRect l="-1774" t="-11628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xmlns="" id="{9DCCF652-7555-411F-A12D-83A62F03100A}"/>
                  </a:ext>
                </a:extLst>
              </p:cNvPr>
              <p:cNvSpPr txBox="1"/>
              <p:nvPr/>
            </p:nvSpPr>
            <p:spPr>
              <a:xfrm>
                <a:off x="1488900" y="4977004"/>
                <a:ext cx="5627594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𝑡𝑟𝑎𝑖𝑛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𝑎𝑙𝑙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𝑎𝑙𝑙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DCCF652-7555-411F-A12D-83A62F031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900" y="4977004"/>
                <a:ext cx="5627594" cy="578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: 圓角 20">
            <a:extLst>
              <a:ext uri="{FF2B5EF4-FFF2-40B4-BE49-F238E27FC236}">
                <a16:creationId xmlns:a16="http://schemas.microsoft.com/office/drawing/2014/main" xmlns="" id="{F88E83A2-DBF5-4B32-9D9B-0318D58450C2}"/>
              </a:ext>
            </a:extLst>
          </p:cNvPr>
          <p:cNvSpPr/>
          <p:nvPr/>
        </p:nvSpPr>
        <p:spPr>
          <a:xfrm>
            <a:off x="1386818" y="4905731"/>
            <a:ext cx="5488074" cy="7397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xmlns="" id="{CC1232DA-139F-4EF5-ACDF-56257F7711D2}"/>
              </a:ext>
            </a:extLst>
          </p:cNvPr>
          <p:cNvGrpSpPr/>
          <p:nvPr/>
        </p:nvGrpSpPr>
        <p:grpSpPr>
          <a:xfrm>
            <a:off x="1386818" y="3642801"/>
            <a:ext cx="6210498" cy="739710"/>
            <a:chOff x="2414739" y="6288973"/>
            <a:chExt cx="6210498" cy="739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xmlns="" id="{18982580-EA47-4D37-9A04-717B88472C98}"/>
                    </a:ext>
                  </a:extLst>
                </p:cNvPr>
                <p:cNvSpPr txBox="1"/>
                <p:nvPr/>
              </p:nvSpPr>
              <p:spPr>
                <a:xfrm>
                  <a:off x="2509989" y="6426080"/>
                  <a:ext cx="597169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TW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8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𝑡𝑟𝑎𝑖𝑛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zh-TW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18982580-EA47-4D37-9A04-717B88472C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9989" y="6426080"/>
                  <a:ext cx="5971699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xmlns="" id="{84A11BDB-474C-45D2-A207-A42C750226E1}"/>
                </a:ext>
              </a:extLst>
            </p:cNvPr>
            <p:cNvSpPr/>
            <p:nvPr/>
          </p:nvSpPr>
          <p:spPr>
            <a:xfrm>
              <a:off x="2414739" y="6288973"/>
              <a:ext cx="6210498" cy="739710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xmlns="" id="{A7A8F50E-891E-43C9-9FE1-E3FDE14C6F8F}"/>
                  </a:ext>
                </a:extLst>
              </p:cNvPr>
              <p:cNvSpPr txBox="1"/>
              <p:nvPr/>
            </p:nvSpPr>
            <p:spPr>
              <a:xfrm>
                <a:off x="7028682" y="5035513"/>
                <a:ext cx="14035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m:rPr>
                          <m:nor/>
                        </m:rPr>
                        <a:rPr lang="en-US" altLang="zh-TW" sz="2400" dirty="0"/>
                        <m:t>/</m:t>
                      </m:r>
                      <m:r>
                        <m:rPr>
                          <m:nor/>
                        </m:rPr>
                        <a:rPr lang="en-US" altLang="zh-TW" sz="2400" dirty="0"/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7A8F50E-891E-43C9-9FE1-E3FDE14C6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682" y="5035513"/>
                <a:ext cx="1403581" cy="461665"/>
              </a:xfrm>
              <a:prstGeom prst="rect">
                <a:avLst/>
              </a:prstGeom>
              <a:blipFill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箭號: 向下 29">
            <a:extLst>
              <a:ext uri="{FF2B5EF4-FFF2-40B4-BE49-F238E27FC236}">
                <a16:creationId xmlns:a16="http://schemas.microsoft.com/office/drawing/2014/main" xmlns="" id="{6A4F9795-6DC9-45C3-8951-93334583940B}"/>
              </a:ext>
            </a:extLst>
          </p:cNvPr>
          <p:cNvSpPr/>
          <p:nvPr/>
        </p:nvSpPr>
        <p:spPr>
          <a:xfrm>
            <a:off x="1849785" y="4382511"/>
            <a:ext cx="685319" cy="5232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xmlns="" id="{03EEA5BF-F81A-4DDC-8263-1C129068BC35}"/>
              </a:ext>
            </a:extLst>
          </p:cNvPr>
          <p:cNvSpPr txBox="1"/>
          <p:nvPr/>
        </p:nvSpPr>
        <p:spPr>
          <a:xfrm>
            <a:off x="6217768" y="6262041"/>
            <a:ext cx="24719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dirty="0"/>
              <a:t>fewer candidates 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xmlns="" id="{320D09E9-1AF4-41F5-BECA-FCFBE39E2D3C}"/>
              </a:ext>
            </a:extLst>
          </p:cNvPr>
          <p:cNvSpPr txBox="1"/>
          <p:nvPr/>
        </p:nvSpPr>
        <p:spPr>
          <a:xfrm>
            <a:off x="4602676" y="4388159"/>
            <a:ext cx="1615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dirty="0"/>
              <a:t>Larger loss</a:t>
            </a:r>
            <a:endParaRPr lang="zh-TW" altLang="en-US" sz="2400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xmlns="" id="{D286F6E5-545B-41C0-9402-5A61BAF7137A}"/>
              </a:ext>
            </a:extLst>
          </p:cNvPr>
          <p:cNvCxnSpPr>
            <a:cxnSpLocks/>
          </p:cNvCxnSpPr>
          <p:nvPr/>
        </p:nvCxnSpPr>
        <p:spPr>
          <a:xfrm flipV="1">
            <a:off x="4342077" y="4682175"/>
            <a:ext cx="299979" cy="358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xmlns="" id="{6CECD0A5-8E90-4652-80C9-97DC435F2441}"/>
              </a:ext>
            </a:extLst>
          </p:cNvPr>
          <p:cNvCxnSpPr>
            <a:cxnSpLocks/>
          </p:cNvCxnSpPr>
          <p:nvPr/>
        </p:nvCxnSpPr>
        <p:spPr>
          <a:xfrm>
            <a:off x="5746163" y="6261637"/>
            <a:ext cx="504855" cy="230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xmlns="" id="{EAECD18A-6A79-43FD-936F-28404E2761BC}"/>
                  </a:ext>
                </a:extLst>
              </p:cNvPr>
              <p:cNvSpPr txBox="1"/>
              <p:nvPr/>
            </p:nvSpPr>
            <p:spPr>
              <a:xfrm>
                <a:off x="388924" y="1740673"/>
                <a:ext cx="85567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𝒃𝒂𝒅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EAECD18A-6A79-43FD-936F-28404E276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4" y="1740673"/>
                <a:ext cx="855673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箭號: 向下 21">
            <a:extLst>
              <a:ext uri="{FF2B5EF4-FFF2-40B4-BE49-F238E27FC236}">
                <a16:creationId xmlns:a16="http://schemas.microsoft.com/office/drawing/2014/main" xmlns="" id="{D9B27E93-200A-4B19-8326-AC6154274612}"/>
              </a:ext>
            </a:extLst>
          </p:cNvPr>
          <p:cNvSpPr/>
          <p:nvPr/>
        </p:nvSpPr>
        <p:spPr>
          <a:xfrm>
            <a:off x="4708692" y="1491562"/>
            <a:ext cx="496335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下 24">
            <a:extLst>
              <a:ext uri="{FF2B5EF4-FFF2-40B4-BE49-F238E27FC236}">
                <a16:creationId xmlns:a16="http://schemas.microsoft.com/office/drawing/2014/main" xmlns="" id="{18BACF5E-52FF-4D26-959D-6E99341380D2}"/>
              </a:ext>
            </a:extLst>
          </p:cNvPr>
          <p:cNvSpPr/>
          <p:nvPr/>
        </p:nvSpPr>
        <p:spPr>
          <a:xfrm flipV="1">
            <a:off x="6747264" y="1463552"/>
            <a:ext cx="496335" cy="36933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下 25">
            <a:extLst>
              <a:ext uri="{FF2B5EF4-FFF2-40B4-BE49-F238E27FC236}">
                <a16:creationId xmlns:a16="http://schemas.microsoft.com/office/drawing/2014/main" xmlns="" id="{E4B2FE04-D313-469F-ADF0-3728BE0B1FE5}"/>
              </a:ext>
            </a:extLst>
          </p:cNvPr>
          <p:cNvSpPr/>
          <p:nvPr/>
        </p:nvSpPr>
        <p:spPr>
          <a:xfrm>
            <a:off x="2719179" y="1490893"/>
            <a:ext cx="496335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xmlns="" id="{C299E2B5-9931-4A25-A2DB-F01286D57546}"/>
              </a:ext>
            </a:extLst>
          </p:cNvPr>
          <p:cNvCxnSpPr/>
          <p:nvPr/>
        </p:nvCxnSpPr>
        <p:spPr>
          <a:xfrm>
            <a:off x="6217768" y="2820137"/>
            <a:ext cx="123599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圓角 27">
            <a:extLst>
              <a:ext uri="{FF2B5EF4-FFF2-40B4-BE49-F238E27FC236}">
                <a16:creationId xmlns:a16="http://schemas.microsoft.com/office/drawing/2014/main" xmlns="" id="{8DF69D33-4E23-4364-8B1E-979A12777234}"/>
              </a:ext>
            </a:extLst>
          </p:cNvPr>
          <p:cNvSpPr/>
          <p:nvPr/>
        </p:nvSpPr>
        <p:spPr>
          <a:xfrm>
            <a:off x="5935207" y="2908142"/>
            <a:ext cx="1879369" cy="5785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理想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崩坏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06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8" grpId="0"/>
      <p:bldP spid="20" grpId="0"/>
      <p:bldP spid="21" grpId="0" animBg="1"/>
      <p:bldP spid="27" grpId="0"/>
      <p:bldP spid="30" grpId="0" animBg="1"/>
      <p:bldP spid="32" grpId="0"/>
      <p:bldP spid="33" grpId="0"/>
      <p:bldP spid="22" grpId="0" animBg="1"/>
      <p:bldP spid="25" grpId="0" animBg="1"/>
      <p:bldP spid="26" grpId="0" animBg="1"/>
      <p:bldP spid="2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xmlns="" id="{04105760-9EC1-4144-B0B7-2D14A7A4EF2B}"/>
                  </a:ext>
                </a:extLst>
              </p:cNvPr>
              <p:cNvSpPr txBox="1"/>
              <p:nvPr/>
            </p:nvSpPr>
            <p:spPr>
              <a:xfrm>
                <a:off x="4276715" y="933052"/>
                <a:ext cx="5627594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𝑡𝑟𝑎𝑖𝑛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𝑎𝑙𝑙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𝑎𝑙𝑙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4105760-9EC1-4144-B0B7-2D14A7A4E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715" y="933052"/>
                <a:ext cx="5627594" cy="509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xmlns="" id="{B250B2EB-0407-4A19-A32C-73A61D69A586}"/>
              </a:ext>
            </a:extLst>
          </p:cNvPr>
          <p:cNvCxnSpPr>
            <a:cxnSpLocks/>
          </p:cNvCxnSpPr>
          <p:nvPr/>
        </p:nvCxnSpPr>
        <p:spPr>
          <a:xfrm flipV="1">
            <a:off x="5892536" y="2687100"/>
            <a:ext cx="0" cy="28384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xmlns="" id="{32EAE8DB-C0F3-40C4-BCDA-6EED302C6921}"/>
                  </a:ext>
                </a:extLst>
              </p:cNvPr>
              <p:cNvSpPr txBox="1"/>
              <p:nvPr/>
            </p:nvSpPr>
            <p:spPr>
              <a:xfrm>
                <a:off x="5998992" y="3208928"/>
                <a:ext cx="2281440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𝑡𝑟𝑎𝑖𝑛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2EAE8DB-C0F3-40C4-BCDA-6EED302C6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992" y="3208928"/>
                <a:ext cx="2281440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橢圓 18">
            <a:extLst>
              <a:ext uri="{FF2B5EF4-FFF2-40B4-BE49-F238E27FC236}">
                <a16:creationId xmlns:a16="http://schemas.microsoft.com/office/drawing/2014/main" xmlns="" id="{DBC23787-ECA5-4B1D-A26A-47D2C8F7155B}"/>
              </a:ext>
            </a:extLst>
          </p:cNvPr>
          <p:cNvSpPr/>
          <p:nvPr/>
        </p:nvSpPr>
        <p:spPr>
          <a:xfrm>
            <a:off x="5760272" y="3321801"/>
            <a:ext cx="257770" cy="2834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xmlns="" id="{3F7DEB32-1558-4777-8859-662EA111885F}"/>
                  </a:ext>
                </a:extLst>
              </p:cNvPr>
              <p:cNvSpPr txBox="1"/>
              <p:nvPr/>
            </p:nvSpPr>
            <p:spPr>
              <a:xfrm>
                <a:off x="453053" y="980565"/>
                <a:ext cx="53658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400" b="0" dirty="0"/>
                  <a:t>Larger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sz="2400" b="0" dirty="0"/>
                  <a:t> and smaller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</m:d>
                  </m:oMath>
                </a14:m>
                <a:r>
                  <a:rPr lang="en-US" altLang="zh-TW" sz="2400" b="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3F7DEB32-1558-4777-8859-662EA1118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53" y="980565"/>
                <a:ext cx="5365883" cy="461665"/>
              </a:xfrm>
              <a:prstGeom prst="rect">
                <a:avLst/>
              </a:prstGeom>
              <a:blipFill>
                <a:blip r:embed="rId5"/>
                <a:stretch>
                  <a:fillRect l="-170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箭號: 向右 21">
            <a:extLst>
              <a:ext uri="{FF2B5EF4-FFF2-40B4-BE49-F238E27FC236}">
                <a16:creationId xmlns:a16="http://schemas.microsoft.com/office/drawing/2014/main" xmlns="" id="{302880B9-AD25-49E5-BF38-42A98891E94F}"/>
              </a:ext>
            </a:extLst>
          </p:cNvPr>
          <p:cNvSpPr/>
          <p:nvPr/>
        </p:nvSpPr>
        <p:spPr>
          <a:xfrm>
            <a:off x="3758399" y="1039341"/>
            <a:ext cx="538447" cy="3441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xmlns="" id="{9F438295-F6D9-4048-84F5-407C7CA7594D}"/>
                  </a:ext>
                </a:extLst>
              </p:cNvPr>
              <p:cNvSpPr txBox="1"/>
              <p:nvPr/>
            </p:nvSpPr>
            <p:spPr>
              <a:xfrm>
                <a:off x="453053" y="1585549"/>
                <a:ext cx="53658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>
                    <a:ea typeface="Cambria Math" panose="02040503050406030204" pitchFamily="18" charset="0"/>
                  </a:rPr>
                  <a:t>Smaller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</m:d>
                  </m:oMath>
                </a14:m>
                <a:r>
                  <a:rPr lang="en-US" altLang="zh-TW" sz="2400" b="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9F438295-F6D9-4048-84F5-407C7CA75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53" y="1585549"/>
                <a:ext cx="5365883" cy="461665"/>
              </a:xfrm>
              <a:prstGeom prst="rect">
                <a:avLst/>
              </a:prstGeom>
              <a:blipFill>
                <a:blip r:embed="rId6"/>
                <a:stretch>
                  <a:fillRect l="-170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箭號: 向右 23">
            <a:extLst>
              <a:ext uri="{FF2B5EF4-FFF2-40B4-BE49-F238E27FC236}">
                <a16:creationId xmlns:a16="http://schemas.microsoft.com/office/drawing/2014/main" xmlns="" id="{F7610B7F-2EF0-458C-A1F2-D798DD5989AD}"/>
              </a:ext>
            </a:extLst>
          </p:cNvPr>
          <p:cNvSpPr/>
          <p:nvPr/>
        </p:nvSpPr>
        <p:spPr>
          <a:xfrm>
            <a:off x="2037034" y="1612098"/>
            <a:ext cx="538447" cy="3441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xmlns="" id="{7C27C944-4BA0-4F6C-A487-C130BFABD516}"/>
                  </a:ext>
                </a:extLst>
              </p:cNvPr>
              <p:cNvSpPr txBox="1"/>
              <p:nvPr/>
            </p:nvSpPr>
            <p:spPr>
              <a:xfrm>
                <a:off x="2615596" y="1509766"/>
                <a:ext cx="5154706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Larger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𝑎𝑙𝑙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𝑎𝑙𝑙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7C27C944-4BA0-4F6C-A487-C130BFABD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596" y="1509766"/>
                <a:ext cx="5154706" cy="509178"/>
              </a:xfrm>
              <a:prstGeom prst="rect">
                <a:avLst/>
              </a:prstGeom>
              <a:blipFill>
                <a:blip r:embed="rId7"/>
                <a:stretch>
                  <a:fillRect l="-1773" t="-3614" b="-240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xmlns="" id="{2ACB086B-3A79-43F3-B337-4DAD0B9F9476}"/>
                  </a:ext>
                </a:extLst>
              </p:cNvPr>
              <p:cNvSpPr txBox="1"/>
              <p:nvPr/>
            </p:nvSpPr>
            <p:spPr>
              <a:xfrm>
                <a:off x="4858272" y="2158716"/>
                <a:ext cx="2281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2800" b="0" dirty="0"/>
                  <a:t>smaller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</m:d>
                  </m:oMath>
                </a14:m>
                <a:r>
                  <a:rPr lang="en-US" altLang="zh-TW" sz="2800" b="0" dirty="0"/>
                  <a:t>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2ACB086B-3A79-43F3-B337-4DAD0B9F9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272" y="2158716"/>
                <a:ext cx="2281440" cy="523220"/>
              </a:xfrm>
              <a:prstGeom prst="rect">
                <a:avLst/>
              </a:prstGeom>
              <a:blipFill>
                <a:blip r:embed="rId8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xmlns="" id="{0F76D4B4-F921-4F0A-A87B-BEA9557AE963}"/>
                  </a:ext>
                </a:extLst>
              </p:cNvPr>
              <p:cNvSpPr txBox="1"/>
              <p:nvPr/>
            </p:nvSpPr>
            <p:spPr>
              <a:xfrm>
                <a:off x="1150426" y="2181963"/>
                <a:ext cx="2281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2800" b="0" dirty="0"/>
                  <a:t>larger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</m:d>
                  </m:oMath>
                </a14:m>
                <a:r>
                  <a:rPr lang="en-US" altLang="zh-TW" sz="2800" b="0" dirty="0"/>
                  <a:t>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0F76D4B4-F921-4F0A-A87B-BEA9557AE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26" y="2181963"/>
                <a:ext cx="2281440" cy="523220"/>
              </a:xfrm>
              <a:prstGeom prst="rect">
                <a:avLst/>
              </a:prstGeom>
              <a:blipFill>
                <a:blip r:embed="rId9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橢圓 31">
            <a:extLst>
              <a:ext uri="{FF2B5EF4-FFF2-40B4-BE49-F238E27FC236}">
                <a16:creationId xmlns:a16="http://schemas.microsoft.com/office/drawing/2014/main" xmlns="" id="{3030EE4A-8EE5-4E87-9DCB-2291D1B221AE}"/>
              </a:ext>
            </a:extLst>
          </p:cNvPr>
          <p:cNvSpPr/>
          <p:nvPr/>
        </p:nvSpPr>
        <p:spPr>
          <a:xfrm>
            <a:off x="5779322" y="4176808"/>
            <a:ext cx="257770" cy="2834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xmlns="" id="{4EE8DB2D-1A3C-4794-ADE3-2E476EC343B4}"/>
                  </a:ext>
                </a:extLst>
              </p:cNvPr>
              <p:cNvSpPr txBox="1"/>
              <p:nvPr/>
            </p:nvSpPr>
            <p:spPr>
              <a:xfrm>
                <a:off x="6043851" y="4022906"/>
                <a:ext cx="1916206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EE8DB2D-1A3C-4794-ADE3-2E476EC34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851" y="4022906"/>
                <a:ext cx="1916206" cy="5091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xmlns="" id="{7996BD00-589F-4EFB-8B5A-EE97145A6643}"/>
              </a:ext>
            </a:extLst>
          </p:cNvPr>
          <p:cNvCxnSpPr>
            <a:cxnSpLocks/>
          </p:cNvCxnSpPr>
          <p:nvPr/>
        </p:nvCxnSpPr>
        <p:spPr>
          <a:xfrm flipV="1">
            <a:off x="2228755" y="2711214"/>
            <a:ext cx="0" cy="28384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xmlns="" id="{D67CF57F-584A-4BF4-B931-DD0670E5735C}"/>
                  </a:ext>
                </a:extLst>
              </p:cNvPr>
              <p:cNvSpPr txBox="1"/>
              <p:nvPr/>
            </p:nvSpPr>
            <p:spPr>
              <a:xfrm>
                <a:off x="2335211" y="3233042"/>
                <a:ext cx="2281440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𝑡𝑟𝑎𝑖𝑛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D67CF57F-584A-4BF4-B931-DD0670E57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211" y="3233042"/>
                <a:ext cx="2281440" cy="5091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橢圓 35">
            <a:extLst>
              <a:ext uri="{FF2B5EF4-FFF2-40B4-BE49-F238E27FC236}">
                <a16:creationId xmlns:a16="http://schemas.microsoft.com/office/drawing/2014/main" xmlns="" id="{E154B49A-ED62-46A3-8412-F2572512DE8B}"/>
              </a:ext>
            </a:extLst>
          </p:cNvPr>
          <p:cNvSpPr/>
          <p:nvPr/>
        </p:nvSpPr>
        <p:spPr>
          <a:xfrm>
            <a:off x="2096491" y="3345915"/>
            <a:ext cx="257770" cy="2834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xmlns="" id="{77E495B4-8B5B-46FB-BB65-8BFCEBD6AED0}"/>
              </a:ext>
            </a:extLst>
          </p:cNvPr>
          <p:cNvSpPr/>
          <p:nvPr/>
        </p:nvSpPr>
        <p:spPr>
          <a:xfrm>
            <a:off x="2096491" y="4945830"/>
            <a:ext cx="257770" cy="2834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xmlns="" id="{8C2C967F-75D0-4460-93B4-1B7B51AEEC21}"/>
                  </a:ext>
                </a:extLst>
              </p:cNvPr>
              <p:cNvSpPr txBox="1"/>
              <p:nvPr/>
            </p:nvSpPr>
            <p:spPr>
              <a:xfrm>
                <a:off x="2361020" y="4791928"/>
                <a:ext cx="1916206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C2C967F-75D0-4460-93B4-1B7B51AEE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020" y="4791928"/>
                <a:ext cx="1916206" cy="5091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38">
            <a:extLst>
              <a:ext uri="{FF2B5EF4-FFF2-40B4-BE49-F238E27FC236}">
                <a16:creationId xmlns:a16="http://schemas.microsoft.com/office/drawing/2014/main" xmlns="" id="{390AE7CE-CB1B-42E1-A7C1-A505689AD839}"/>
              </a:ext>
            </a:extLst>
          </p:cNvPr>
          <p:cNvSpPr txBox="1"/>
          <p:nvPr/>
        </p:nvSpPr>
        <p:spPr>
          <a:xfrm>
            <a:off x="4719629" y="4046662"/>
            <a:ext cx="895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large</a:t>
            </a:r>
            <a:endParaRPr lang="zh-TW" altLang="en-US" sz="24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xmlns="" id="{76241869-D33D-4188-B534-BFADDBCDF55E}"/>
              </a:ext>
            </a:extLst>
          </p:cNvPr>
          <p:cNvSpPr txBox="1"/>
          <p:nvPr/>
        </p:nvSpPr>
        <p:spPr>
          <a:xfrm>
            <a:off x="1186066" y="4839441"/>
            <a:ext cx="895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small</a:t>
            </a:r>
            <a:endParaRPr lang="zh-TW" altLang="en-US" sz="24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xmlns="" id="{4265FF21-9E9D-44AE-9455-CDD80477CB8F}"/>
              </a:ext>
            </a:extLst>
          </p:cNvPr>
          <p:cNvSpPr txBox="1"/>
          <p:nvPr/>
        </p:nvSpPr>
        <p:spPr>
          <a:xfrm>
            <a:off x="4547128" y="3602637"/>
            <a:ext cx="895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small</a:t>
            </a:r>
            <a:endParaRPr lang="zh-TW" altLang="en-US" sz="24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xmlns="" id="{F46E1E86-F802-4E50-8F14-E7F7E9D2E63A}"/>
              </a:ext>
            </a:extLst>
          </p:cNvPr>
          <p:cNvSpPr txBox="1"/>
          <p:nvPr/>
        </p:nvSpPr>
        <p:spPr>
          <a:xfrm>
            <a:off x="981580" y="3955976"/>
            <a:ext cx="895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large</a:t>
            </a:r>
            <a:endParaRPr lang="zh-TW" altLang="en-US" sz="2400" dirty="0"/>
          </a:p>
        </p:txBody>
      </p:sp>
      <p:sp>
        <p:nvSpPr>
          <p:cNvPr id="43" name="左大括弧 42">
            <a:extLst>
              <a:ext uri="{FF2B5EF4-FFF2-40B4-BE49-F238E27FC236}">
                <a16:creationId xmlns:a16="http://schemas.microsoft.com/office/drawing/2014/main" xmlns="" id="{399C4E39-3FB1-4C79-8930-26538C101D65}"/>
              </a:ext>
            </a:extLst>
          </p:cNvPr>
          <p:cNvSpPr/>
          <p:nvPr/>
        </p:nvSpPr>
        <p:spPr>
          <a:xfrm>
            <a:off x="5414259" y="3410977"/>
            <a:ext cx="304794" cy="914852"/>
          </a:xfrm>
          <a:prstGeom prst="leftBrace">
            <a:avLst>
              <a:gd name="adj1" fmla="val 6333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左大括弧 43">
            <a:extLst>
              <a:ext uri="{FF2B5EF4-FFF2-40B4-BE49-F238E27FC236}">
                <a16:creationId xmlns:a16="http://schemas.microsoft.com/office/drawing/2014/main" xmlns="" id="{459B4535-B829-45B2-AE5B-18722B81C72F}"/>
              </a:ext>
            </a:extLst>
          </p:cNvPr>
          <p:cNvSpPr/>
          <p:nvPr/>
        </p:nvSpPr>
        <p:spPr>
          <a:xfrm>
            <a:off x="1831311" y="3487665"/>
            <a:ext cx="304794" cy="1458199"/>
          </a:xfrm>
          <a:prstGeom prst="leftBrace">
            <a:avLst>
              <a:gd name="adj1" fmla="val 6333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xmlns="" id="{269DBA25-86D6-40EB-AAE5-A62BF48529CC}"/>
              </a:ext>
            </a:extLst>
          </p:cNvPr>
          <p:cNvSpPr txBox="1"/>
          <p:nvPr/>
        </p:nvSpPr>
        <p:spPr>
          <a:xfrm>
            <a:off x="314255" y="134583"/>
            <a:ext cx="7645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i="1" u="sng" dirty="0"/>
              <a:t>Tradeoff of Model Complexity</a:t>
            </a:r>
            <a:endParaRPr lang="zh-TW" altLang="en-US" sz="3200" b="1" i="1" u="sng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xmlns="" id="{44C49269-7C1C-45B2-B8A8-D573ACEF093D}"/>
              </a:ext>
            </a:extLst>
          </p:cNvPr>
          <p:cNvSpPr/>
          <p:nvPr/>
        </p:nvSpPr>
        <p:spPr>
          <a:xfrm>
            <a:off x="1267422" y="4885461"/>
            <a:ext cx="755399" cy="36356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xmlns="" id="{01142E3C-0515-4A24-ABC4-4693D84F51D1}"/>
              </a:ext>
            </a:extLst>
          </p:cNvPr>
          <p:cNvSpPr/>
          <p:nvPr/>
        </p:nvSpPr>
        <p:spPr>
          <a:xfrm>
            <a:off x="4658232" y="3620534"/>
            <a:ext cx="755399" cy="36356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xmlns="" id="{27B56FAE-FC3A-4D68-9919-BF1FBDA6B84B}"/>
              </a:ext>
            </a:extLst>
          </p:cNvPr>
          <p:cNvSpPr txBox="1"/>
          <p:nvPr/>
        </p:nvSpPr>
        <p:spPr>
          <a:xfrm>
            <a:off x="1267422" y="5935047"/>
            <a:ext cx="36288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Good tradeoff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xmlns="" id="{AAEB8962-47C9-42A6-971D-6E90CF8434F6}"/>
              </a:ext>
            </a:extLst>
          </p:cNvPr>
          <p:cNvSpPr txBox="1"/>
          <p:nvPr/>
        </p:nvSpPr>
        <p:spPr>
          <a:xfrm>
            <a:off x="1656518" y="5938846"/>
            <a:ext cx="6629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/>
              <a:t>Yes, </a:t>
            </a:r>
            <a:r>
              <a:rPr lang="en-US" altLang="zh-TW" sz="2800" b="1" dirty="0"/>
              <a:t>Deep Learning.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5005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8" grpId="0"/>
      <p:bldP spid="29" grpId="0"/>
      <p:bldP spid="32" grpId="0" animBg="1"/>
      <p:bldP spid="33" grpId="0"/>
      <p:bldP spid="35" grpId="0"/>
      <p:bldP spid="36" grpId="0" animBg="1"/>
      <p:bldP spid="37" grpId="0" animBg="1"/>
      <p:bldP spid="38" grpId="0"/>
      <p:bldP spid="39" grpId="0"/>
      <p:bldP spid="40" grpId="0"/>
      <p:bldP spid="41" grpId="0"/>
      <p:bldP spid="42" grpId="0"/>
      <p:bldP spid="43" grpId="0" animBg="1"/>
      <p:bldP spid="44" grpId="0" animBg="1"/>
      <p:bldP spid="4" grpId="0" animBg="1"/>
      <p:bldP spid="31" grpId="0" animBg="1"/>
      <p:bldP spid="45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5BD971D-7BF9-44DA-8605-29FA2E8CB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Define Loss </a:t>
            </a:r>
            <a:br>
              <a:rPr lang="en-US" altLang="zh-TW" dirty="0"/>
            </a:br>
            <a:r>
              <a:rPr lang="en-US" altLang="zh-TW" dirty="0"/>
              <a:t>from Training Data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BCBC6268-D3E0-41A7-86D8-227419560193}"/>
              </a:ext>
            </a:extLst>
          </p:cNvPr>
          <p:cNvSpPr txBox="1"/>
          <p:nvPr/>
        </p:nvSpPr>
        <p:spPr>
          <a:xfrm>
            <a:off x="1221917" y="2684632"/>
            <a:ext cx="6701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Lots of training examples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xmlns="" id="{0807F787-D441-428F-ACA5-35C91DA62D55}"/>
                  </a:ext>
                </a:extLst>
              </p:cNvPr>
              <p:cNvSpPr txBox="1"/>
              <p:nvPr/>
            </p:nvSpPr>
            <p:spPr>
              <a:xfrm>
                <a:off x="2149421" y="5510972"/>
                <a:ext cx="8423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0807F787-D441-428F-ACA5-35C91DA62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421" y="5510972"/>
                <a:ext cx="842332" cy="369332"/>
              </a:xfrm>
              <a:prstGeom prst="rect">
                <a:avLst/>
              </a:prstGeom>
              <a:blipFill>
                <a:blip r:embed="rId3"/>
                <a:stretch>
                  <a:fillRect t="-16393" r="-18841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: 圓角 2">
            <a:extLst>
              <a:ext uri="{FF2B5EF4-FFF2-40B4-BE49-F238E27FC236}">
                <a16:creationId xmlns:a16="http://schemas.microsoft.com/office/drawing/2014/main" xmlns="" id="{F23024CF-6A76-4CE6-A838-360681517A88}"/>
              </a:ext>
            </a:extLst>
          </p:cNvPr>
          <p:cNvSpPr/>
          <p:nvPr/>
        </p:nvSpPr>
        <p:spPr>
          <a:xfrm>
            <a:off x="2822114" y="415733"/>
            <a:ext cx="1064082" cy="5857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xmlns="" id="{CEBA8087-31E9-4D76-A6D8-0880F457423B}"/>
                  </a:ext>
                </a:extLst>
              </p:cNvPr>
              <p:cNvSpPr txBox="1"/>
              <p:nvPr/>
            </p:nvSpPr>
            <p:spPr>
              <a:xfrm>
                <a:off x="7556262" y="682971"/>
                <a:ext cx="11883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CEBA8087-31E9-4D76-A6D8-0880F4574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262" y="682971"/>
                <a:ext cx="118833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文字方塊 81">
            <a:extLst>
              <a:ext uri="{FF2B5EF4-FFF2-40B4-BE49-F238E27FC236}">
                <a16:creationId xmlns:a16="http://schemas.microsoft.com/office/drawing/2014/main" xmlns="" id="{D92982FD-521B-4348-AB60-B59F9327BB54}"/>
              </a:ext>
            </a:extLst>
          </p:cNvPr>
          <p:cNvSpPr txBox="1"/>
          <p:nvPr/>
        </p:nvSpPr>
        <p:spPr>
          <a:xfrm>
            <a:off x="5020239" y="150077"/>
            <a:ext cx="393995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800" dirty="0"/>
              <a:t>Loss is a function of parameters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xmlns="" id="{1E33EA3C-C7EB-4399-A30F-54708B114857}"/>
                  </a:ext>
                </a:extLst>
              </p:cNvPr>
              <p:cNvSpPr txBox="1"/>
              <p:nvPr/>
            </p:nvSpPr>
            <p:spPr>
              <a:xfrm>
                <a:off x="782503" y="4691513"/>
                <a:ext cx="200035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latin typeface="Cambria Math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TW" sz="24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1E33EA3C-C7EB-4399-A30F-54708B114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03" y="4691513"/>
                <a:ext cx="2000355" cy="369332"/>
              </a:xfrm>
              <a:prstGeom prst="rect">
                <a:avLst/>
              </a:prstGeom>
              <a:blipFill>
                <a:blip r:embed="rId6"/>
                <a:stretch>
                  <a:fillRect l="-3030" r="-2424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字方塊 83">
            <a:extLst>
              <a:ext uri="{FF2B5EF4-FFF2-40B4-BE49-F238E27FC236}">
                <a16:creationId xmlns:a16="http://schemas.microsoft.com/office/drawing/2014/main" xmlns="" id="{1AAA022E-D711-440C-A57E-E7C9D1AD822C}"/>
              </a:ext>
            </a:extLst>
          </p:cNvPr>
          <p:cNvSpPr txBox="1"/>
          <p:nvPr/>
        </p:nvSpPr>
        <p:spPr>
          <a:xfrm>
            <a:off x="5020239" y="1189064"/>
            <a:ext cx="393995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800" dirty="0"/>
              <a:t>Loss: how good a set of values is.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xmlns="" id="{839A98E5-54E9-4A6E-B2A6-204164F3971C}"/>
                  </a:ext>
                </a:extLst>
              </p:cNvPr>
              <p:cNvSpPr txBox="1"/>
              <p:nvPr/>
            </p:nvSpPr>
            <p:spPr>
              <a:xfrm>
                <a:off x="2741832" y="5120120"/>
                <a:ext cx="3476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839A98E5-54E9-4A6E-B2A6-204164F39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832" y="5120120"/>
                <a:ext cx="347659" cy="369332"/>
              </a:xfrm>
              <a:prstGeom prst="rect">
                <a:avLst/>
              </a:prstGeom>
              <a:blipFill>
                <a:blip r:embed="rId7"/>
                <a:stretch>
                  <a:fillRect l="-12281" r="-877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xmlns="" id="{1A8AEA72-18C3-4232-B2C0-A6C6560A0935}"/>
                  </a:ext>
                </a:extLst>
              </p:cNvPr>
              <p:cNvSpPr txBox="1"/>
              <p:nvPr/>
            </p:nvSpPr>
            <p:spPr>
              <a:xfrm>
                <a:off x="4691458" y="5105566"/>
                <a:ext cx="30044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25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A8AEA72-18C3-4232-B2C0-A6C6560A0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58" y="5105566"/>
                <a:ext cx="300447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10" t="-18333" r="-2439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xmlns="" id="{EB944331-F7CD-46A0-A743-3713F72291AC}"/>
              </a:ext>
            </a:extLst>
          </p:cNvPr>
          <p:cNvCxnSpPr>
            <a:cxnSpLocks/>
          </p:cNvCxnSpPr>
          <p:nvPr/>
        </p:nvCxnSpPr>
        <p:spPr>
          <a:xfrm>
            <a:off x="1316945" y="4347882"/>
            <a:ext cx="0" cy="3436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xmlns="" id="{DCEC5731-FCF0-441C-9AB6-147ED22BB1CF}"/>
              </a:ext>
            </a:extLst>
          </p:cNvPr>
          <p:cNvCxnSpPr>
            <a:cxnSpLocks/>
          </p:cNvCxnSpPr>
          <p:nvPr/>
        </p:nvCxnSpPr>
        <p:spPr>
          <a:xfrm>
            <a:off x="2570587" y="5138518"/>
            <a:ext cx="0" cy="38132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xmlns="" id="{A6CE6553-3AE1-4BFA-A826-299FFCD029D5}"/>
              </a:ext>
            </a:extLst>
          </p:cNvPr>
          <p:cNvCxnSpPr>
            <a:cxnSpLocks/>
          </p:cNvCxnSpPr>
          <p:nvPr/>
        </p:nvCxnSpPr>
        <p:spPr>
          <a:xfrm>
            <a:off x="370795" y="3855182"/>
            <a:ext cx="83166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>
            <a:extLst>
              <a:ext uri="{FF2B5EF4-FFF2-40B4-BE49-F238E27FC236}">
                <a16:creationId xmlns:a16="http://schemas.microsoft.com/office/drawing/2014/main" xmlns="" id="{C3C5FBA6-9FB6-41AA-B140-3F9F1B991BB6}"/>
              </a:ext>
            </a:extLst>
          </p:cNvPr>
          <p:cNvSpPr txBox="1"/>
          <p:nvPr/>
        </p:nvSpPr>
        <p:spPr>
          <a:xfrm>
            <a:off x="1101163" y="3228661"/>
            <a:ext cx="77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x</a:t>
            </a:r>
            <a:r>
              <a:rPr lang="en-US" altLang="zh-TW" baseline="30000" dirty="0" smtClean="0"/>
              <a:t>1</a:t>
            </a:r>
            <a:endParaRPr lang="zh-TW" altLang="en-US" baseline="30000" dirty="0"/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xmlns="" id="{6AE6B714-52FB-4C9E-B2AA-7960A79FD9E6}"/>
              </a:ext>
            </a:extLst>
          </p:cNvPr>
          <p:cNvSpPr txBox="1"/>
          <p:nvPr/>
        </p:nvSpPr>
        <p:spPr>
          <a:xfrm>
            <a:off x="2008079" y="3243436"/>
            <a:ext cx="99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x</a:t>
            </a:r>
            <a:r>
              <a:rPr lang="en-US" altLang="zh-TW" baseline="30000" dirty="0" smtClean="0"/>
              <a:t>2</a:t>
            </a:r>
            <a:endParaRPr lang="zh-TW" altLang="en-US" baseline="-25000" dirty="0"/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xmlns="" id="{0CEB305A-9947-4F37-BF69-9D2274C571A2}"/>
              </a:ext>
            </a:extLst>
          </p:cNvPr>
          <p:cNvSpPr txBox="1"/>
          <p:nvPr/>
        </p:nvSpPr>
        <p:spPr>
          <a:xfrm>
            <a:off x="7673749" y="3259734"/>
            <a:ext cx="1037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x</a:t>
            </a:r>
            <a:r>
              <a:rPr lang="en-US" altLang="zh-TW" baseline="30000" dirty="0" smtClean="0"/>
              <a:t>n</a:t>
            </a:r>
            <a:endParaRPr lang="zh-TW" altLang="en-US" baseline="30000" dirty="0"/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xmlns="" id="{5ED9116D-FBDC-4695-9D3C-E811A8DA0A67}"/>
              </a:ext>
            </a:extLst>
          </p:cNvPr>
          <p:cNvSpPr txBox="1"/>
          <p:nvPr/>
        </p:nvSpPr>
        <p:spPr>
          <a:xfrm>
            <a:off x="6142007" y="3257575"/>
            <a:ext cx="157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x</a:t>
            </a:r>
            <a:r>
              <a:rPr lang="en-US" altLang="zh-TW" baseline="30000" dirty="0" smtClean="0"/>
              <a:t>n-1</a:t>
            </a:r>
            <a:endParaRPr lang="zh-TW" altLang="en-US" baseline="30000" dirty="0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xmlns="" id="{EF972A99-4821-40C0-8246-A97A3C928FCA}"/>
              </a:ext>
            </a:extLst>
          </p:cNvPr>
          <p:cNvSpPr/>
          <p:nvPr/>
        </p:nvSpPr>
        <p:spPr>
          <a:xfrm>
            <a:off x="1219882" y="3764183"/>
            <a:ext cx="217712" cy="217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橢圓 108">
            <a:extLst>
              <a:ext uri="{FF2B5EF4-FFF2-40B4-BE49-F238E27FC236}">
                <a16:creationId xmlns:a16="http://schemas.microsoft.com/office/drawing/2014/main" xmlns="" id="{B7F53945-8071-47F1-99A5-646C3BBB3ED8}"/>
              </a:ext>
            </a:extLst>
          </p:cNvPr>
          <p:cNvSpPr/>
          <p:nvPr/>
        </p:nvSpPr>
        <p:spPr>
          <a:xfrm>
            <a:off x="2425700" y="3749667"/>
            <a:ext cx="217712" cy="217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xmlns="" id="{2FE9F5F1-ED33-46F7-AB8C-89B8DE5DA31B}"/>
              </a:ext>
            </a:extLst>
          </p:cNvPr>
          <p:cNvSpPr txBox="1"/>
          <p:nvPr/>
        </p:nvSpPr>
        <p:spPr>
          <a:xfrm>
            <a:off x="886056" y="3981895"/>
            <a:ext cx="90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30</a:t>
            </a:r>
            <a:endParaRPr lang="zh-TW" altLang="en-US" dirty="0"/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xmlns="" id="{C6E1C8FA-67B7-4C1C-B8F7-3D5EE77CD812}"/>
              </a:ext>
            </a:extLst>
          </p:cNvPr>
          <p:cNvSpPr txBox="1"/>
          <p:nvPr/>
        </p:nvSpPr>
        <p:spPr>
          <a:xfrm>
            <a:off x="2084610" y="3993064"/>
            <a:ext cx="90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36</a:t>
            </a:r>
            <a:endParaRPr lang="zh-TW" altLang="en-US" dirty="0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xmlns="" id="{259D55B9-F5A5-43D2-BFC2-11CC9E7E1B50}"/>
              </a:ext>
            </a:extLst>
          </p:cNvPr>
          <p:cNvSpPr/>
          <p:nvPr/>
        </p:nvSpPr>
        <p:spPr>
          <a:xfrm>
            <a:off x="6935808" y="3759187"/>
            <a:ext cx="217712" cy="217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xmlns="" id="{0B5BFAD9-F8D9-4802-B528-81CA6805903C}"/>
              </a:ext>
            </a:extLst>
          </p:cNvPr>
          <p:cNvSpPr txBox="1"/>
          <p:nvPr/>
        </p:nvSpPr>
        <p:spPr>
          <a:xfrm>
            <a:off x="6594718" y="4002584"/>
            <a:ext cx="90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708</a:t>
            </a:r>
            <a:endParaRPr lang="zh-TW" altLang="en-US" dirty="0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xmlns="" id="{10B08289-9895-4230-A40A-3A974F06F965}"/>
              </a:ext>
            </a:extLst>
          </p:cNvPr>
          <p:cNvSpPr/>
          <p:nvPr/>
        </p:nvSpPr>
        <p:spPr>
          <a:xfrm>
            <a:off x="8141626" y="3751998"/>
            <a:ext cx="217712" cy="217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xmlns="" id="{7D39FA19-07C1-4342-A3D5-ADAFEBF3E6B8}"/>
              </a:ext>
            </a:extLst>
          </p:cNvPr>
          <p:cNvSpPr txBox="1"/>
          <p:nvPr/>
        </p:nvSpPr>
        <p:spPr>
          <a:xfrm>
            <a:off x="7804372" y="4016456"/>
            <a:ext cx="90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922</a:t>
            </a:r>
            <a:endParaRPr lang="zh-TW" altLang="en-US" dirty="0"/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xmlns="" id="{88FE4C62-7C3B-474E-98FC-51BC9FB71747}"/>
              </a:ext>
            </a:extLst>
          </p:cNvPr>
          <p:cNvSpPr txBox="1"/>
          <p:nvPr/>
        </p:nvSpPr>
        <p:spPr>
          <a:xfrm>
            <a:off x="3286411" y="4030817"/>
            <a:ext cx="90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66</a:t>
            </a:r>
            <a:endParaRPr lang="zh-TW" altLang="en-US" dirty="0"/>
          </a:p>
        </p:txBody>
      </p:sp>
      <p:sp>
        <p:nvSpPr>
          <p:cNvPr id="117" name="橢圓 116">
            <a:extLst>
              <a:ext uri="{FF2B5EF4-FFF2-40B4-BE49-F238E27FC236}">
                <a16:creationId xmlns:a16="http://schemas.microsoft.com/office/drawing/2014/main" xmlns="" id="{699C1FCB-2643-4AA0-96D6-F8BF78701E4F}"/>
              </a:ext>
            </a:extLst>
          </p:cNvPr>
          <p:cNvSpPr/>
          <p:nvPr/>
        </p:nvSpPr>
        <p:spPr>
          <a:xfrm>
            <a:off x="3631518" y="3759187"/>
            <a:ext cx="217712" cy="217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xmlns="" id="{F60F9864-18FF-4B0B-B59B-5D48CC989060}"/>
              </a:ext>
            </a:extLst>
          </p:cNvPr>
          <p:cNvSpPr txBox="1"/>
          <p:nvPr/>
        </p:nvSpPr>
        <p:spPr>
          <a:xfrm>
            <a:off x="3199329" y="3244942"/>
            <a:ext cx="99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x</a:t>
            </a:r>
            <a:r>
              <a:rPr lang="en-US" altLang="zh-TW" baseline="30000" dirty="0" smtClean="0"/>
              <a:t>3</a:t>
            </a:r>
            <a:endParaRPr lang="zh-TW" altLang="en-US" baseline="30000" dirty="0"/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xmlns="" id="{7F8DE511-AA66-4BBC-AD84-10716CFF4C4B}"/>
              </a:ext>
            </a:extLst>
          </p:cNvPr>
          <p:cNvSpPr txBox="1"/>
          <p:nvPr/>
        </p:nvSpPr>
        <p:spPr>
          <a:xfrm>
            <a:off x="4691458" y="3074773"/>
            <a:ext cx="93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xmlns="" id="{CE2754FB-B470-431B-8E37-B4C02B1B8039}"/>
              </a:ext>
            </a:extLst>
          </p:cNvPr>
          <p:cNvCxnSpPr>
            <a:cxnSpLocks/>
          </p:cNvCxnSpPr>
          <p:nvPr/>
        </p:nvCxnSpPr>
        <p:spPr>
          <a:xfrm>
            <a:off x="356507" y="6031585"/>
            <a:ext cx="83166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橢圓 120">
            <a:extLst>
              <a:ext uri="{FF2B5EF4-FFF2-40B4-BE49-F238E27FC236}">
                <a16:creationId xmlns:a16="http://schemas.microsoft.com/office/drawing/2014/main" xmlns="" id="{54E61966-D8C4-4A5E-BBF1-D0465C2A66E9}"/>
              </a:ext>
            </a:extLst>
          </p:cNvPr>
          <p:cNvSpPr/>
          <p:nvPr/>
        </p:nvSpPr>
        <p:spPr>
          <a:xfrm>
            <a:off x="2454281" y="5926070"/>
            <a:ext cx="217712" cy="217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xmlns="" id="{980D0AA5-49FC-43E9-8C0F-4D64BAB4D6EF}"/>
              </a:ext>
            </a:extLst>
          </p:cNvPr>
          <p:cNvSpPr txBox="1"/>
          <p:nvPr/>
        </p:nvSpPr>
        <p:spPr>
          <a:xfrm>
            <a:off x="2113191" y="6169467"/>
            <a:ext cx="90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8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xmlns="" id="{52672E76-97AA-42D6-91E8-E29989490ACD}"/>
              </a:ext>
            </a:extLst>
          </p:cNvPr>
          <p:cNvSpPr txBox="1"/>
          <p:nvPr/>
        </p:nvSpPr>
        <p:spPr>
          <a:xfrm>
            <a:off x="1348473" y="5489452"/>
            <a:ext cx="134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label</a:t>
            </a:r>
            <a:endParaRPr lang="zh-TW" altLang="en-US" sz="24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xmlns="" id="{CF8A4BFD-AA97-4A97-B0AE-F818ECC81B12}"/>
              </a:ext>
            </a:extLst>
          </p:cNvPr>
          <p:cNvCxnSpPr/>
          <p:nvPr/>
        </p:nvCxnSpPr>
        <p:spPr>
          <a:xfrm>
            <a:off x="1906362" y="1648527"/>
            <a:ext cx="2897683" cy="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xmlns="" id="{EF64A7D5-F9A5-4429-8954-D90AA8AD446F}"/>
                  </a:ext>
                </a:extLst>
              </p:cNvPr>
              <p:cNvSpPr txBox="1"/>
              <p:nvPr/>
            </p:nvSpPr>
            <p:spPr>
              <a:xfrm>
                <a:off x="395753" y="2138491"/>
                <a:ext cx="12988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EF64A7D5-F9A5-4429-8954-D90AA8AD4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53" y="2138491"/>
                <a:ext cx="1298882" cy="369332"/>
              </a:xfrm>
              <a:prstGeom prst="rect">
                <a:avLst/>
              </a:prstGeom>
              <a:blipFill>
                <a:blip r:embed="rId9"/>
                <a:stretch>
                  <a:fillRect l="-5164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>
            <a:extLst>
              <a:ext uri="{FF2B5EF4-FFF2-40B4-BE49-F238E27FC236}">
                <a16:creationId xmlns:a16="http://schemas.microsoft.com/office/drawing/2014/main" xmlns="" id="{3BF687B4-8E21-4654-A43E-63A1799869C6}"/>
              </a:ext>
            </a:extLst>
          </p:cNvPr>
          <p:cNvGrpSpPr/>
          <p:nvPr/>
        </p:nvGrpSpPr>
        <p:grpSpPr>
          <a:xfrm>
            <a:off x="1968498" y="2153061"/>
            <a:ext cx="4577246" cy="374520"/>
            <a:chOff x="2425700" y="2153061"/>
            <a:chExt cx="4577246" cy="374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xmlns="" id="{205B3D4D-5E87-48B3-8726-7BDFE2D2B3BC}"/>
                    </a:ext>
                  </a:extLst>
                </p:cNvPr>
                <p:cNvSpPr txBox="1"/>
                <p:nvPr/>
              </p:nvSpPr>
              <p:spPr>
                <a:xfrm>
                  <a:off x="2425700" y="2153061"/>
                  <a:ext cx="180511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/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205B3D4D-5E87-48B3-8726-7BDFE2D2B3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5700" y="2153061"/>
                  <a:ext cx="180511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3716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xmlns="" id="{2BA5A7C2-5674-4174-AAFA-9B35C7589395}"/>
                    </a:ext>
                  </a:extLst>
                </p:cNvPr>
                <p:cNvSpPr txBox="1"/>
                <p:nvPr/>
              </p:nvSpPr>
              <p:spPr>
                <a:xfrm>
                  <a:off x="4865759" y="2158249"/>
                  <a:ext cx="213718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/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2BA5A7C2-5674-4174-AAFA-9B35C7589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5759" y="2158249"/>
                  <a:ext cx="2137187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3134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xmlns="" id="{265CE9F5-FAD3-4059-8D43-81D78E363301}"/>
                </a:ext>
              </a:extLst>
            </p:cNvPr>
            <p:cNvCxnSpPr/>
            <p:nvPr/>
          </p:nvCxnSpPr>
          <p:spPr>
            <a:xfrm>
              <a:off x="4222977" y="2353448"/>
              <a:ext cx="50962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字方塊 49">
            <a:extLst>
              <a:ext uri="{FF2B5EF4-FFF2-40B4-BE49-F238E27FC236}">
                <a16:creationId xmlns:a16="http://schemas.microsoft.com/office/drawing/2014/main" xmlns="" id="{9311C643-C39F-4AF7-813E-375A81BD8332}"/>
              </a:ext>
            </a:extLst>
          </p:cNvPr>
          <p:cNvSpPr txBox="1"/>
          <p:nvPr/>
        </p:nvSpPr>
        <p:spPr>
          <a:xfrm>
            <a:off x="6627645" y="2173770"/>
            <a:ext cx="20591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2400" dirty="0"/>
              <a:t>How good it is?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940046" y="5073953"/>
                <a:ext cx="18183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046" y="5073953"/>
                <a:ext cx="1818368" cy="461665"/>
              </a:xfrm>
              <a:prstGeom prst="rect">
                <a:avLst/>
              </a:prstGeom>
              <a:blipFill rotWithShape="1">
                <a:blip r:embed="rId12"/>
                <a:stretch>
                  <a:fillRect t="-3947" r="-1338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31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1" grpId="0"/>
      <p:bldP spid="3" grpId="0" animBg="1"/>
      <p:bldP spid="81" grpId="0"/>
      <p:bldP spid="82" grpId="0"/>
      <p:bldP spid="83" grpId="0" animBg="1"/>
      <p:bldP spid="84" grpId="0"/>
      <p:bldP spid="100" grpId="0"/>
      <p:bldP spid="101" grpId="0"/>
      <p:bldP spid="104" grpId="0"/>
      <p:bldP spid="105" grpId="0"/>
      <p:bldP spid="106" grpId="0"/>
      <p:bldP spid="107" grpId="0"/>
      <p:bldP spid="108" grpId="0" animBg="1"/>
      <p:bldP spid="109" grpId="0" animBg="1"/>
      <p:bldP spid="110" grpId="0"/>
      <p:bldP spid="111" grpId="0"/>
      <p:bldP spid="112" grpId="0" animBg="1"/>
      <p:bldP spid="113" grpId="0"/>
      <p:bldP spid="114" grpId="0" animBg="1"/>
      <p:bldP spid="115" grpId="0"/>
      <p:bldP spid="116" grpId="0"/>
      <p:bldP spid="117" grpId="0" animBg="1"/>
      <p:bldP spid="118" grpId="0"/>
      <p:bldP spid="119" grpId="0"/>
      <p:bldP spid="121" grpId="0" animBg="1"/>
      <p:bldP spid="122" grpId="0"/>
      <p:bldP spid="40" grpId="0"/>
      <p:bldP spid="45" grpId="0"/>
      <p:bldP spid="50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7087E4B-88BE-4877-86A8-563A9EC04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8312150" cy="971732"/>
          </a:xfrm>
        </p:spPr>
        <p:txBody>
          <a:bodyPr/>
          <a:lstStyle/>
          <a:p>
            <a:r>
              <a:rPr lang="en-US" altLang="zh-TW" dirty="0"/>
              <a:t>2. Define Loss </a:t>
            </a:r>
            <a:r>
              <a:rPr lang="en-US" altLang="zh-TW" dirty="0" smtClean="0"/>
              <a:t>from </a:t>
            </a:r>
            <a:r>
              <a:rPr lang="en-US" altLang="zh-TW" dirty="0"/>
              <a:t>Training Data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xmlns="" id="{22AC6CED-9CF8-409E-8795-773E590F9845}"/>
                  </a:ext>
                </a:extLst>
              </p:cNvPr>
              <p:cNvSpPr txBox="1"/>
              <p:nvPr/>
            </p:nvSpPr>
            <p:spPr>
              <a:xfrm>
                <a:off x="3718225" y="3294795"/>
                <a:ext cx="2879763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2AC6CED-9CF8-409E-8795-773E590F9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225" y="3294795"/>
                <a:ext cx="2879763" cy="10455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D757D7F5-34AC-47EB-B05A-8FD162C74D09}"/>
              </a:ext>
            </a:extLst>
          </p:cNvPr>
          <p:cNvSpPr txBox="1"/>
          <p:nvPr/>
        </p:nvSpPr>
        <p:spPr>
          <a:xfrm>
            <a:off x="2511286" y="3378787"/>
            <a:ext cx="184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Loss: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xmlns="" id="{1FDBC6AC-2C80-4187-A710-7DD3A654B284}"/>
                  </a:ext>
                </a:extLst>
              </p:cNvPr>
              <p:cNvSpPr txBox="1"/>
              <p:nvPr/>
            </p:nvSpPr>
            <p:spPr>
              <a:xfrm>
                <a:off x="1826656" y="4899666"/>
                <a:ext cx="18131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FDBC6AC-2C80-4187-A710-7DD3A654B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656" y="4899666"/>
                <a:ext cx="1813125" cy="369332"/>
              </a:xfrm>
              <a:prstGeom prst="rect">
                <a:avLst/>
              </a:prstGeom>
              <a:blipFill>
                <a:blip r:embed="rId3"/>
                <a:stretch>
                  <a:fillRect l="-337" t="-18333" r="-8081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xmlns="" id="{559D271C-F9C8-48CB-B3C2-DAC0FF5F0F4C}"/>
                  </a:ext>
                </a:extLst>
              </p:cNvPr>
              <p:cNvSpPr txBox="1"/>
              <p:nvPr/>
            </p:nvSpPr>
            <p:spPr>
              <a:xfrm>
                <a:off x="1841170" y="4382930"/>
                <a:ext cx="15425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59D271C-F9C8-48CB-B3C2-DAC0FF5F0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170" y="4382930"/>
                <a:ext cx="1542538" cy="369332"/>
              </a:xfrm>
              <a:prstGeom prst="rect">
                <a:avLst/>
              </a:prstGeom>
              <a:blipFill>
                <a:blip r:embed="rId4"/>
                <a:stretch>
                  <a:fillRect l="-1976" t="-18033" r="-23320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xmlns="" id="{574ED168-3552-4B79-B1ED-D85CBD49CADA}"/>
                  </a:ext>
                </a:extLst>
              </p:cNvPr>
              <p:cNvSpPr txBox="1"/>
              <p:nvPr/>
            </p:nvSpPr>
            <p:spPr>
              <a:xfrm>
                <a:off x="3916483" y="4907787"/>
                <a:ext cx="406286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mean square error (MSE)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74ED168-3552-4B79-B1ED-D85CBD49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483" y="4907787"/>
                <a:ext cx="4062862" cy="369332"/>
              </a:xfrm>
              <a:prstGeom prst="rect">
                <a:avLst/>
              </a:prstGeom>
              <a:blipFill>
                <a:blip r:embed="rId5"/>
                <a:stretch>
                  <a:fillRect l="-2549" t="-24590" b="-49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xmlns="" id="{B8CDEB22-DE62-4135-8229-81A0D8861A6D}"/>
                  </a:ext>
                </a:extLst>
              </p:cNvPr>
              <p:cNvSpPr txBox="1"/>
              <p:nvPr/>
            </p:nvSpPr>
            <p:spPr>
              <a:xfrm>
                <a:off x="3902421" y="4382930"/>
                <a:ext cx="38998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mean absolute error (MAE)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B8CDEB22-DE62-4135-8229-81A0D8861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421" y="4382930"/>
                <a:ext cx="3899850" cy="369332"/>
              </a:xfrm>
              <a:prstGeom prst="rect">
                <a:avLst/>
              </a:prstGeom>
              <a:blipFill>
                <a:blip r:embed="rId6"/>
                <a:stretch>
                  <a:fillRect l="-2656" t="-26230" r="-3906" b="-47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xmlns="" id="{E16F8870-E651-41D3-8463-00BA677FFED4}"/>
                  </a:ext>
                </a:extLst>
              </p:cNvPr>
              <p:cNvSpPr txBox="1"/>
              <p:nvPr/>
            </p:nvSpPr>
            <p:spPr>
              <a:xfrm>
                <a:off x="628650" y="6218564"/>
                <a:ext cx="5608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TW" sz="2400" dirty="0"/>
                  <a:t> are both probability distributions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16F8870-E651-41D3-8463-00BA677FF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6218564"/>
                <a:ext cx="5608587" cy="369332"/>
              </a:xfrm>
              <a:prstGeom prst="rect">
                <a:avLst/>
              </a:prstGeom>
              <a:blipFill>
                <a:blip r:embed="rId11"/>
                <a:stretch>
                  <a:fillRect l="-3261" t="-24590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xmlns="" id="{2C6F7F7D-E75C-4CFA-9326-8DFEF3527A53}"/>
              </a:ext>
            </a:extLst>
          </p:cNvPr>
          <p:cNvSpPr txBox="1"/>
          <p:nvPr/>
        </p:nvSpPr>
        <p:spPr>
          <a:xfrm>
            <a:off x="7009187" y="6202066"/>
            <a:ext cx="174265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dirty="0"/>
              <a:t>Cross-entropy</a:t>
            </a:r>
            <a:endParaRPr lang="zh-TW" altLang="en-US" sz="2400" dirty="0"/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xmlns="" id="{27D31529-8897-4519-B7BD-A7478B72080A}"/>
              </a:ext>
            </a:extLst>
          </p:cNvPr>
          <p:cNvSpPr/>
          <p:nvPr/>
        </p:nvSpPr>
        <p:spPr>
          <a:xfrm>
            <a:off x="6122975" y="6266075"/>
            <a:ext cx="771950" cy="2743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xmlns="" id="{646E11D4-69F0-4799-B0EF-A720DA966B6E}"/>
              </a:ext>
            </a:extLst>
          </p:cNvPr>
          <p:cNvGrpSpPr/>
          <p:nvPr/>
        </p:nvGrpSpPr>
        <p:grpSpPr>
          <a:xfrm>
            <a:off x="847273" y="1155076"/>
            <a:ext cx="7197600" cy="1469874"/>
            <a:chOff x="5020239" y="150077"/>
            <a:chExt cx="5525818" cy="14698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xmlns="" id="{5AE09405-F33F-47C3-A602-AB83FE19A1F0}"/>
                    </a:ext>
                  </a:extLst>
                </p:cNvPr>
                <p:cNvSpPr txBox="1"/>
                <p:nvPr/>
              </p:nvSpPr>
              <p:spPr>
                <a:xfrm>
                  <a:off x="7556262" y="682971"/>
                  <a:ext cx="118833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5AE09405-F33F-47C3-A602-AB83FE19A1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6262" y="682971"/>
                  <a:ext cx="1188339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xmlns="" id="{A206AAC9-3F6F-47E8-B758-75FAAF221186}"/>
                </a:ext>
              </a:extLst>
            </p:cNvPr>
            <p:cNvSpPr txBox="1"/>
            <p:nvPr/>
          </p:nvSpPr>
          <p:spPr>
            <a:xfrm>
              <a:off x="5020239" y="150077"/>
              <a:ext cx="552581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altLang="zh-TW" sz="2800" dirty="0"/>
                <a:t>Loss is a function of parameters</a:t>
              </a:r>
              <a:endParaRPr lang="zh-TW" altLang="en-US" sz="2800" dirty="0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xmlns="" id="{8EEF3564-E109-4F2C-99EE-4B3A8664C491}"/>
                </a:ext>
              </a:extLst>
            </p:cNvPr>
            <p:cNvSpPr txBox="1"/>
            <p:nvPr/>
          </p:nvSpPr>
          <p:spPr>
            <a:xfrm>
              <a:off x="5020239" y="1189064"/>
              <a:ext cx="552581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altLang="zh-TW" sz="2800" dirty="0" smtClean="0"/>
                <a:t>Given a data set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3">
                <a:extLst>
                  <a:ext uri="{FF2B5EF4-FFF2-40B4-BE49-F238E27FC236}">
                    <a16:creationId xmlns:a16="http://schemas.microsoft.com/office/drawing/2014/main" xmlns="" id="{794CA835-EC03-468D-A55E-67E2B933A694}"/>
                  </a:ext>
                </a:extLst>
              </p:cNvPr>
              <p:cNvSpPr txBox="1"/>
              <p:nvPr/>
            </p:nvSpPr>
            <p:spPr>
              <a:xfrm>
                <a:off x="1986742" y="2802532"/>
                <a:ext cx="553997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𝒟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3">
                <a:extLst>
                  <a:ext uri="{FF2B5EF4-FFF2-40B4-BE49-F238E27FC236}">
                    <a16:creationId xmlns:a16="http://schemas.microsoft.com/office/drawing/2014/main" id="{794CA835-EC03-468D-A55E-67E2B933A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742" y="2802532"/>
                <a:ext cx="553997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22">
                <a:extLst>
                  <a:ext uri="{FF2B5EF4-FFF2-40B4-BE49-F238E27FC236}">
                    <a16:creationId xmlns:a16="http://schemas.microsoft.com/office/drawing/2014/main" xmlns="" id="{916C4A06-F113-43B6-940E-8226341610F6}"/>
                  </a:ext>
                </a:extLst>
              </p:cNvPr>
              <p:cNvSpPr txBox="1"/>
              <p:nvPr/>
            </p:nvSpPr>
            <p:spPr>
              <a:xfrm>
                <a:off x="1825795" y="5354183"/>
                <a:ext cx="2675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zh-TW" sz="2400" i="1">
                          <a:latin typeface="Cambria Math" panose="02040503050406030204" pitchFamily="18" charset="0"/>
                        </a:rPr>
                        <m:t>I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≠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文字方塊 22">
                <a:extLst>
                  <a:ext uri="{FF2B5EF4-FFF2-40B4-BE49-F238E27FC236}">
                    <a16:creationId xmlns:a16="http://schemas.microsoft.com/office/drawing/2014/main" id="{916C4A06-F113-43B6-940E-822634161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795" y="5354183"/>
                <a:ext cx="2675861" cy="369332"/>
              </a:xfrm>
              <a:prstGeom prst="rect">
                <a:avLst/>
              </a:prstGeom>
              <a:blipFill>
                <a:blip r:embed="rId14"/>
                <a:stretch>
                  <a:fillRect l="-1142" t="-13115" r="-5708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0">
                <a:extLst>
                  <a:ext uri="{FF2B5EF4-FFF2-40B4-BE49-F238E27FC236}">
                    <a16:creationId xmlns:a16="http://schemas.microsoft.com/office/drawing/2014/main" xmlns="" id="{574ED168-3552-4B79-B1ED-D85CBD49CADA}"/>
                  </a:ext>
                </a:extLst>
              </p:cNvPr>
              <p:cNvSpPr txBox="1"/>
              <p:nvPr/>
            </p:nvSpPr>
            <p:spPr>
              <a:xfrm>
                <a:off x="4918630" y="5337276"/>
                <a:ext cx="406286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</a:t>
                </a:r>
                <a:r>
                  <a:rPr lang="en-US" altLang="zh-TW" sz="2400" dirty="0" smtClean="0"/>
                  <a:t>0-1 loss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0">
                <a:extLst>
                  <a:ext uri="{FF2B5EF4-FFF2-40B4-BE49-F238E27FC236}">
                    <a16:creationId xmlns:a16="http://schemas.microsoft.com/office/drawing/2014/main" id="{574ED168-3552-4B79-B1ED-D85CBD49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630" y="5337276"/>
                <a:ext cx="4062862" cy="369332"/>
              </a:xfrm>
              <a:prstGeom prst="rect">
                <a:avLst/>
              </a:prstGeom>
              <a:blipFill>
                <a:blip r:embed="rId15"/>
                <a:stretch>
                  <a:fillRect l="-2703" t="-26667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23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  <p:bldP spid="11" grpId="0"/>
      <p:bldP spid="12" grpId="0"/>
      <p:bldP spid="29" grpId="0"/>
      <p:bldP spid="30" grpId="0"/>
      <p:bldP spid="3" grpId="0" animBg="1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ACDC0575-33EF-45EB-A1AC-C013DC248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292" y="2300511"/>
            <a:ext cx="6477000" cy="408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08495F6-CE4D-448D-B532-1D81E636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Define Loss </a:t>
            </a:r>
            <a:br>
              <a:rPr lang="en-US" altLang="zh-TW" dirty="0"/>
            </a:br>
            <a:r>
              <a:rPr lang="en-US" altLang="zh-TW" dirty="0"/>
              <a:t>from Training Data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xmlns="" id="{FBF5909F-4D60-424B-AFB0-A16768141D99}"/>
                  </a:ext>
                </a:extLst>
              </p:cNvPr>
              <p:cNvSpPr txBox="1"/>
              <p:nvPr/>
            </p:nvSpPr>
            <p:spPr>
              <a:xfrm>
                <a:off x="7824975" y="2262994"/>
                <a:ext cx="12385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Small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FBF5909F-4D60-424B-AFB0-A16768141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975" y="2262994"/>
                <a:ext cx="1238599" cy="461665"/>
              </a:xfrm>
              <a:prstGeom prst="rect">
                <a:avLst/>
              </a:prstGeom>
              <a:blipFill>
                <a:blip r:embed="rId4"/>
                <a:stretch>
                  <a:fillRect l="-7882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xmlns="" id="{3A369D48-DDAB-45F1-8817-5FACB3B0608F}"/>
                  </a:ext>
                </a:extLst>
              </p:cNvPr>
              <p:cNvSpPr txBox="1"/>
              <p:nvPr/>
            </p:nvSpPr>
            <p:spPr>
              <a:xfrm>
                <a:off x="123372" y="6130554"/>
                <a:ext cx="12385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Large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A369D48-DDAB-45F1-8817-5FACB3B06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72" y="6130554"/>
                <a:ext cx="1238599" cy="461665"/>
              </a:xfrm>
              <a:prstGeom prst="rect">
                <a:avLst/>
              </a:prstGeom>
              <a:blipFill>
                <a:blip r:embed="rId5"/>
                <a:stretch>
                  <a:fillRect l="-7389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xmlns="" id="{0A89FAA2-69EA-4BF4-9020-EB77E1169587}"/>
              </a:ext>
            </a:extLst>
          </p:cNvPr>
          <p:cNvCxnSpPr>
            <a:cxnSpLocks/>
          </p:cNvCxnSpPr>
          <p:nvPr/>
        </p:nvCxnSpPr>
        <p:spPr>
          <a:xfrm flipV="1">
            <a:off x="7529453" y="2666664"/>
            <a:ext cx="591045" cy="26698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xmlns="" id="{8F25F95B-3C93-4FE5-8FD0-FDD297803CBC}"/>
              </a:ext>
            </a:extLst>
          </p:cNvPr>
          <p:cNvCxnSpPr>
            <a:cxnSpLocks/>
          </p:cNvCxnSpPr>
          <p:nvPr/>
        </p:nvCxnSpPr>
        <p:spPr>
          <a:xfrm flipH="1">
            <a:off x="1194889" y="5616300"/>
            <a:ext cx="1693454" cy="76044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xmlns="" id="{415A0445-368B-4ADC-9E33-D4B485E7D861}"/>
                  </a:ext>
                </a:extLst>
              </p:cNvPr>
              <p:cNvSpPr txBox="1"/>
              <p:nvPr/>
            </p:nvSpPr>
            <p:spPr>
              <a:xfrm>
                <a:off x="4406804" y="6195188"/>
                <a:ext cx="12385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415A0445-368B-4ADC-9E33-D4B485E7D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804" y="6195188"/>
                <a:ext cx="123859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xmlns="" id="{C86508C0-53F5-4E28-A9BB-C6A766ABDE9A}"/>
                  </a:ext>
                </a:extLst>
              </p:cNvPr>
              <p:cNvSpPr txBox="1"/>
              <p:nvPr/>
            </p:nvSpPr>
            <p:spPr>
              <a:xfrm>
                <a:off x="1023572" y="3992911"/>
                <a:ext cx="12385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86508C0-53F5-4E28-A9BB-C6A766ABD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72" y="3992911"/>
                <a:ext cx="123859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310942AF-532C-4521-81D3-8C7EFA3E8A2A}"/>
              </a:ext>
            </a:extLst>
          </p:cNvPr>
          <p:cNvSpPr txBox="1"/>
          <p:nvPr/>
        </p:nvSpPr>
        <p:spPr>
          <a:xfrm>
            <a:off x="3196472" y="4041283"/>
            <a:ext cx="2577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Error Surface </a:t>
            </a:r>
            <a:endParaRPr lang="zh-TW" altLang="en-US" sz="2800" b="1" i="1" u="sng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xmlns="" id="{4C67C0D6-3D14-4C95-8ACE-25785FBA578B}"/>
              </a:ext>
            </a:extLst>
          </p:cNvPr>
          <p:cNvGrpSpPr/>
          <p:nvPr/>
        </p:nvGrpSpPr>
        <p:grpSpPr>
          <a:xfrm>
            <a:off x="1342056" y="1707393"/>
            <a:ext cx="3192536" cy="475948"/>
            <a:chOff x="902111" y="1675654"/>
            <a:chExt cx="3192536" cy="4759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xmlns="" id="{25C41134-3162-4F63-821F-36BFB743F0AC}"/>
                    </a:ext>
                  </a:extLst>
                </p:cNvPr>
                <p:cNvSpPr txBox="1"/>
                <p:nvPr/>
              </p:nvSpPr>
              <p:spPr>
                <a:xfrm>
                  <a:off x="1988942" y="1675654"/>
                  <a:ext cx="210570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/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25C41134-3162-4F63-821F-36BFB743F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8942" y="1675654"/>
                  <a:ext cx="2105705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xmlns="" id="{D93C4342-0DF4-45FC-AC07-970FD7C7977A}"/>
                </a:ext>
              </a:extLst>
            </p:cNvPr>
            <p:cNvSpPr txBox="1"/>
            <p:nvPr/>
          </p:nvSpPr>
          <p:spPr>
            <a:xfrm>
              <a:off x="902111" y="1689937"/>
              <a:ext cx="10633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/>
                <a:t>Model</a:t>
              </a:r>
              <a:endParaRPr lang="zh-TW" altLang="en-US" sz="24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xmlns="" id="{DBA9DB70-C2E1-4C68-B397-86322742D93A}"/>
                  </a:ext>
                </a:extLst>
              </p:cNvPr>
              <p:cNvSpPr/>
              <p:nvPr/>
            </p:nvSpPr>
            <p:spPr>
              <a:xfrm>
                <a:off x="5212487" y="1607736"/>
                <a:ext cx="2729530" cy="6013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BA9DB70-C2E1-4C68-B397-86322742D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487" y="1607736"/>
                <a:ext cx="2729530" cy="60138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51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4" grpId="0"/>
      <p:bldP spid="17" grpId="0"/>
      <p:bldP spid="6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14056</TotalTime>
  <Words>1644</Words>
  <Application>Microsoft Office PowerPoint</Application>
  <PresentationFormat>全屏显示(4:3)</PresentationFormat>
  <Paragraphs>618</Paragraphs>
  <Slides>67</Slides>
  <Notes>25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67</vt:i4>
      </vt:variant>
    </vt:vector>
  </HeadingPairs>
  <TitlesOfParts>
    <vt:vector size="87" baseType="lpstr">
      <vt:lpstr>Meiryo</vt:lpstr>
      <vt:lpstr>微軟正黑體</vt:lpstr>
      <vt:lpstr>新細明體</vt:lpstr>
      <vt:lpstr>等线</vt:lpstr>
      <vt:lpstr>等线 Light</vt:lpstr>
      <vt:lpstr>Arial</vt:lpstr>
      <vt:lpstr>Arial</vt:lpstr>
      <vt:lpstr>Calibri</vt:lpstr>
      <vt:lpstr>Calibri Light</vt:lpstr>
      <vt:lpstr>Cambria Math</vt:lpstr>
      <vt:lpstr>Euclid</vt:lpstr>
      <vt:lpstr>Lucida Sans Unicode</vt:lpstr>
      <vt:lpstr>Times New Roman</vt:lpstr>
      <vt:lpstr>Verdana</vt:lpstr>
      <vt:lpstr>Wingdings</vt:lpstr>
      <vt:lpstr>Office 佈景主題</vt:lpstr>
      <vt:lpstr>2_Office 佈景主題</vt:lpstr>
      <vt:lpstr>3_Office 佈景主題</vt:lpstr>
      <vt:lpstr>方程式</vt:lpstr>
      <vt:lpstr>Equation</vt:lpstr>
      <vt:lpstr>Regression and Logistic Regression</vt:lpstr>
      <vt:lpstr>Machine Learning  ≈ Looking for Function </vt:lpstr>
      <vt:lpstr>PowerPoint 演示文稿</vt:lpstr>
      <vt:lpstr>Different types of Functions </vt:lpstr>
      <vt:lpstr>PowerPoint 演示文稿</vt:lpstr>
      <vt:lpstr>1. Function  with Unknown Parameters</vt:lpstr>
      <vt:lpstr>2. Define Loss  from Training Data</vt:lpstr>
      <vt:lpstr>2. Define Loss from Training Data</vt:lpstr>
      <vt:lpstr>2. Define Loss  from Training Data</vt:lpstr>
      <vt:lpstr>3. Optimization</vt:lpstr>
      <vt:lpstr>3. Optimization</vt:lpstr>
      <vt:lpstr>3. Optimization</vt:lpstr>
      <vt:lpstr>3. Optimization</vt:lpstr>
      <vt:lpstr>Machine Learning is so simple ……</vt:lpstr>
      <vt:lpstr>Machine Learning is so simple ……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Training/Validation/Testing</vt:lpstr>
      <vt:lpstr>Logistic Regression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Machine Learning is so simple ……</vt:lpstr>
      <vt:lpstr>Step 1: Function Set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Theory of Model Complexity</vt:lpstr>
      <vt:lpstr>Training Examples</vt:lpstr>
      <vt:lpstr>Training Examples</vt:lpstr>
      <vt:lpstr>What do we want?</vt:lpstr>
      <vt:lpstr>What do we want?</vt:lpstr>
      <vt:lpstr>What do we want?</vt:lpstr>
      <vt:lpstr>Probability of Failure </vt:lpstr>
      <vt:lpstr>Probability of Failure </vt:lpstr>
      <vt:lpstr>Probability of Failure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Example</vt:lpstr>
      <vt:lpstr>Example</vt:lpstr>
      <vt:lpstr>Model Complexity</vt:lpstr>
      <vt:lpstr>Model Complexity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</dc:title>
  <dc:creator>Hung-yi Lee</dc:creator>
  <cp:lastModifiedBy>Administrator</cp:lastModifiedBy>
  <cp:revision>361</cp:revision>
  <dcterms:created xsi:type="dcterms:W3CDTF">2021-02-14T15:05:16Z</dcterms:created>
  <dcterms:modified xsi:type="dcterms:W3CDTF">2023-09-26T05:33:55Z</dcterms:modified>
</cp:coreProperties>
</file>